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888" y="-144"/>
      </p:cViewPr>
      <p:guideLst>
        <p:guide orient="horz" pos="2310"/>
        <p:guide pos="29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B0C7E-A86B-3644-8A76-CD6EEB4568F9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52E2B-2192-2043-BB27-FBD6F6B4EBB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6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B0A15-E7E0-1946-91F0-22E32E8187CE}" type="slidenum">
              <a:rPr lang="nl-NL"/>
              <a:pPr/>
              <a:t>3</a:t>
            </a:fld>
            <a:endParaRPr lang="nl-NL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36" y="4342743"/>
            <a:ext cx="5027929" cy="411494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1EB28-7EBE-D742-BCAE-27F28F7EE708}" type="slidenum">
              <a:rPr lang="nl-NL"/>
              <a:pPr/>
              <a:t>7</a:t>
            </a:fld>
            <a:endParaRPr lang="nl-NL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448" y="4342743"/>
            <a:ext cx="5029517" cy="4114946"/>
          </a:xfrm>
          <a:ln/>
        </p:spPr>
        <p:txBody>
          <a:bodyPr lIns="92063" tIns="46032" rIns="92063" bIns="46032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600" dirty="0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Knowledge Productivity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29-03-2010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Prof. dr. Joseph W.M. Kessels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E0459C6-E7B8-844B-A563-677D08652826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charset="0"/>
            </a:endParaRPr>
          </a:p>
        </p:txBody>
      </p:sp>
      <p:sp>
        <p:nvSpPr>
          <p:cNvPr id="450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CC2C1-6372-4047-B501-B432A310A6B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Knowledge Productivity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29-03-2010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Prof. dr. Joseph W.M. Kessels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E0459C6-E7B8-844B-A563-677D08652826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3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1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431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720564-5F88-F547-AB6D-22D147A88A28}" type="datetime1">
              <a:rPr lang="nl-NL" smtClean="0"/>
              <a:pPr>
                <a:defRPr/>
              </a:pPr>
              <a:t>26-12-12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D4C940-742A-5C42-AFFD-A8DC6658C7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67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01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67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0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69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5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40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BBAA7-E13D-BD43-AEE1-CD500077DAAD}" type="datetimeFigureOut">
              <a:rPr lang="nl-NL" smtClean="0"/>
              <a:t>26-12-12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C4EFF-5330-8E47-AF94-CE9D4592C8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3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ennislink.nl/publicaties/onderzoekers-doorbreken-magie-van-spreeuwenzwer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123728" y="44624"/>
            <a:ext cx="6984776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r" eaLnBrk="1" hangingPunct="1">
              <a:defRPr/>
            </a:pPr>
            <a:r>
              <a:rPr lang="nl-NL" sz="4800" dirty="0" smtClean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Opleidingskundig Leiderschap</a:t>
            </a:r>
          </a:p>
          <a:p>
            <a:pPr algn="r" eaLnBrk="1" hangingPunct="1">
              <a:defRPr/>
            </a:pPr>
            <a:r>
              <a:rPr lang="nl-NL" sz="4800" dirty="0" smtClean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voor een</a:t>
            </a:r>
          </a:p>
          <a:p>
            <a:pPr algn="r" eaLnBrk="1" hangingPunct="1">
              <a:defRPr/>
            </a:pPr>
            <a:r>
              <a:rPr lang="nl-NL" sz="4800" dirty="0" smtClean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Positief Leerklimaat </a:t>
            </a:r>
            <a:endParaRPr lang="en-US" sz="4800" dirty="0">
              <a:solidFill>
                <a:schemeClr val="tx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184540" y="4795897"/>
            <a:ext cx="78111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POOLL KU Leuven</a:t>
            </a:r>
            <a:endParaRPr lang="en-GB" sz="3200" dirty="0" smtClean="0"/>
          </a:p>
          <a:p>
            <a:r>
              <a:rPr lang="en-GB" sz="3200" dirty="0" smtClean="0"/>
              <a:t>Joseph </a:t>
            </a:r>
            <a:r>
              <a:rPr lang="en-GB" sz="3200" dirty="0" smtClean="0"/>
              <a:t>Kessels</a:t>
            </a:r>
          </a:p>
          <a:p>
            <a:r>
              <a:rPr lang="en-GB" sz="3200" dirty="0" err="1" smtClean="0"/>
              <a:t>Universiteit</a:t>
            </a:r>
            <a:r>
              <a:rPr lang="en-GB" sz="3200" dirty="0" smtClean="0"/>
              <a:t> </a:t>
            </a:r>
            <a:r>
              <a:rPr lang="en-GB" sz="3200" dirty="0" err="1" smtClean="0"/>
              <a:t>Twente</a:t>
            </a:r>
            <a:r>
              <a:rPr lang="en-GB" sz="3200" dirty="0" smtClean="0"/>
              <a:t> – LOOK Open </a:t>
            </a:r>
            <a:r>
              <a:rPr lang="en-GB" sz="3200" dirty="0" err="1"/>
              <a:t>U</a:t>
            </a:r>
            <a:r>
              <a:rPr lang="en-GB" sz="3200" dirty="0" err="1" smtClean="0"/>
              <a:t>niversiteit</a:t>
            </a:r>
            <a:endParaRPr lang="en-GB" sz="3200" dirty="0" smtClean="0"/>
          </a:p>
          <a:p>
            <a:r>
              <a:rPr lang="en-GB" sz="3200" dirty="0"/>
              <a:t>9</a:t>
            </a:r>
            <a:r>
              <a:rPr lang="en-GB" sz="3200" dirty="0" smtClean="0"/>
              <a:t> </a:t>
            </a:r>
            <a:r>
              <a:rPr lang="en-GB" sz="3200" dirty="0" err="1" smtClean="0"/>
              <a:t>januari</a:t>
            </a:r>
            <a:r>
              <a:rPr lang="en-GB" sz="3200" dirty="0" smtClean="0"/>
              <a:t> 2013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5053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617538" y="206375"/>
            <a:ext cx="69945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868" tIns="41434" rIns="82868" bIns="41434" anchor="ctr">
            <a:prstTxWarp prst="textNoShape">
              <a:avLst/>
            </a:prstTxWarp>
          </a:bodyPr>
          <a:lstStyle/>
          <a:p>
            <a:pPr algn="ctr"/>
            <a:r>
              <a:rPr lang="nl-NL" sz="4400" dirty="0">
                <a:solidFill>
                  <a:schemeClr val="tx2"/>
                </a:solidFill>
                <a:latin typeface="Calibri"/>
                <a:cs typeface="Calibri"/>
              </a:rPr>
              <a:t>Taak en Autonomie</a:t>
            </a:r>
            <a:r>
              <a:rPr lang="en-GB" sz="440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2057400" y="1714500"/>
            <a:ext cx="4525963" cy="30861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5348" name="Line 4"/>
          <p:cNvSpPr>
            <a:spLocks noChangeShapeType="1"/>
          </p:cNvSpPr>
          <p:nvPr/>
        </p:nvSpPr>
        <p:spPr bwMode="auto">
          <a:xfrm>
            <a:off x="4251325" y="1646238"/>
            <a:ext cx="0" cy="3017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5349" name="Line 5"/>
          <p:cNvSpPr>
            <a:spLocks noChangeShapeType="1"/>
          </p:cNvSpPr>
          <p:nvPr/>
        </p:nvSpPr>
        <p:spPr bwMode="auto">
          <a:xfrm>
            <a:off x="1989138" y="3222625"/>
            <a:ext cx="4525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479425" y="2811463"/>
            <a:ext cx="1303338" cy="97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2900" dirty="0">
                <a:solidFill>
                  <a:schemeClr val="hlink"/>
                </a:solidFill>
                <a:latin typeface="Calibri"/>
                <a:cs typeface="Calibri"/>
              </a:rPr>
              <a:t>taak eisen</a:t>
            </a:r>
            <a:endParaRPr lang="en-GB" sz="2900" dirty="0">
              <a:solidFill>
                <a:schemeClr val="hlink"/>
              </a:solidFill>
              <a:latin typeface="Calibri"/>
              <a:cs typeface="Calibri"/>
            </a:endParaRPr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1096963" y="2125663"/>
            <a:ext cx="754062" cy="357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1800"/>
              <a:t>hoog</a:t>
            </a:r>
            <a:endParaRPr lang="en-GB" sz="1800"/>
          </a:p>
        </p:txBody>
      </p:sp>
      <p:sp>
        <p:nvSpPr>
          <p:cNvPr id="185352" name="Text Box 8"/>
          <p:cNvSpPr txBox="1">
            <a:spLocks noChangeArrowheads="1"/>
          </p:cNvSpPr>
          <p:nvPr/>
        </p:nvSpPr>
        <p:spPr bwMode="auto">
          <a:xfrm>
            <a:off x="1165225" y="4046538"/>
            <a:ext cx="685800" cy="357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1800"/>
              <a:t>laag</a:t>
            </a:r>
            <a:endParaRPr lang="en-GB" sz="1800"/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2743200" y="4800600"/>
            <a:ext cx="3222625" cy="5293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2900" dirty="0">
                <a:latin typeface="Calibri"/>
                <a:cs typeface="Calibri"/>
              </a:rPr>
              <a:t> </a:t>
            </a:r>
            <a:r>
              <a:rPr lang="nl-NL" sz="2900" dirty="0">
                <a:solidFill>
                  <a:schemeClr val="hlink"/>
                </a:solidFill>
                <a:latin typeface="Calibri"/>
                <a:cs typeface="Calibri"/>
              </a:rPr>
              <a:t>regelmogelijkheden</a:t>
            </a:r>
            <a:endParaRPr lang="en-GB" sz="2900" dirty="0">
              <a:solidFill>
                <a:schemeClr val="hlink"/>
              </a:solidFill>
              <a:latin typeface="Calibri"/>
              <a:cs typeface="Calibri"/>
            </a:endParaRPr>
          </a:p>
        </p:txBody>
      </p:sp>
      <p:sp>
        <p:nvSpPr>
          <p:cNvPr id="185354" name="Rectangle 10"/>
          <p:cNvSpPr>
            <a:spLocks noChangeArrowheads="1"/>
          </p:cNvSpPr>
          <p:nvPr/>
        </p:nvSpPr>
        <p:spPr bwMode="auto">
          <a:xfrm>
            <a:off x="6651625" y="4937125"/>
            <a:ext cx="714375" cy="357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/>
            <a:r>
              <a:rPr lang="nl-NL" sz="1800"/>
              <a:t>veel</a:t>
            </a:r>
            <a:endParaRPr lang="en-GB" sz="1800"/>
          </a:p>
        </p:txBody>
      </p:sp>
      <p:sp>
        <p:nvSpPr>
          <p:cNvPr id="185355" name="Text Box 11"/>
          <p:cNvSpPr txBox="1">
            <a:spLocks noChangeArrowheads="1"/>
          </p:cNvSpPr>
          <p:nvPr/>
        </p:nvSpPr>
        <p:spPr bwMode="auto">
          <a:xfrm>
            <a:off x="4525963" y="3908425"/>
            <a:ext cx="1646237" cy="412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2200">
                <a:latin typeface="Arial" pitchFamily="-110" charset="0"/>
              </a:rPr>
              <a:t>makkelijk</a:t>
            </a:r>
            <a:endParaRPr lang="en-GB" sz="2200">
              <a:latin typeface="Arial" pitchFamily="-110" charset="0"/>
            </a:endParaRPr>
          </a:p>
        </p:txBody>
      </p:sp>
      <p:sp>
        <p:nvSpPr>
          <p:cNvPr id="185356" name="Text Box 12"/>
          <p:cNvSpPr txBox="1">
            <a:spLocks noChangeArrowheads="1"/>
          </p:cNvSpPr>
          <p:nvPr/>
        </p:nvSpPr>
        <p:spPr bwMode="auto">
          <a:xfrm>
            <a:off x="2368550" y="3908425"/>
            <a:ext cx="1539875" cy="412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2200">
                <a:latin typeface="Arial" pitchFamily="-110" charset="0"/>
              </a:rPr>
              <a:t>vervelend</a:t>
            </a:r>
            <a:endParaRPr lang="en-GB" sz="2200">
              <a:latin typeface="Arial" pitchFamily="-110" charset="0"/>
            </a:endParaRPr>
          </a:p>
        </p:txBody>
      </p:sp>
      <p:sp>
        <p:nvSpPr>
          <p:cNvPr id="185357" name="Text Box 13"/>
          <p:cNvSpPr txBox="1">
            <a:spLocks noChangeArrowheads="1"/>
          </p:cNvSpPr>
          <p:nvPr/>
        </p:nvSpPr>
        <p:spPr bwMode="auto">
          <a:xfrm>
            <a:off x="2468563" y="2193925"/>
            <a:ext cx="1439862" cy="403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2100">
                <a:latin typeface="Arial" pitchFamily="-110" charset="0"/>
              </a:rPr>
              <a:t>overbelast</a:t>
            </a:r>
            <a:endParaRPr lang="en-GB" sz="2100">
              <a:latin typeface="Arial" pitchFamily="-110" charset="0"/>
            </a:endParaRPr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4594225" y="2193925"/>
            <a:ext cx="1784350" cy="412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2200">
                <a:latin typeface="Arial" pitchFamily="-110" charset="0"/>
              </a:rPr>
              <a:t>uitdagend</a:t>
            </a:r>
            <a:endParaRPr lang="en-GB" sz="2200">
              <a:latin typeface="Arial" pitchFamily="-110" charset="0"/>
            </a:endParaRPr>
          </a:p>
        </p:txBody>
      </p:sp>
      <p:sp>
        <p:nvSpPr>
          <p:cNvPr id="185359" name="Line 15"/>
          <p:cNvSpPr>
            <a:spLocks noChangeShapeType="1"/>
          </p:cNvSpPr>
          <p:nvPr/>
        </p:nvSpPr>
        <p:spPr bwMode="auto">
          <a:xfrm flipH="1" flipV="1">
            <a:off x="1714500" y="1096963"/>
            <a:ext cx="4868863" cy="3635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5360" name="Line 16"/>
          <p:cNvSpPr>
            <a:spLocks noChangeShapeType="1"/>
          </p:cNvSpPr>
          <p:nvPr/>
        </p:nvSpPr>
        <p:spPr bwMode="auto">
          <a:xfrm flipV="1">
            <a:off x="2057400" y="1165225"/>
            <a:ext cx="4937125" cy="356711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sm" len="sm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274638" y="960438"/>
            <a:ext cx="1576387" cy="631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360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-110" charset="0"/>
              </a:rPr>
              <a:t>stress</a:t>
            </a:r>
            <a:endParaRPr lang="en-GB" sz="3600">
              <a:solidFill>
                <a:srgbClr val="CC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-110" charset="0"/>
            </a:endParaRP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7064375" y="960438"/>
            <a:ext cx="1525588" cy="631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3600" b="1">
                <a:solidFill>
                  <a:srgbClr val="33CC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-110" charset="0"/>
              </a:rPr>
              <a:t>leren</a:t>
            </a:r>
            <a:endParaRPr lang="en-GB" sz="3600" b="1">
              <a:solidFill>
                <a:srgbClr val="33CC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-110" charset="0"/>
            </a:endParaRPr>
          </a:p>
        </p:txBody>
      </p:sp>
      <p:sp>
        <p:nvSpPr>
          <p:cNvPr id="185363" name="Text Box 19"/>
          <p:cNvSpPr txBox="1">
            <a:spLocks noChangeArrowheads="1"/>
          </p:cNvSpPr>
          <p:nvPr/>
        </p:nvSpPr>
        <p:spPr bwMode="auto">
          <a:xfrm>
            <a:off x="5692775" y="5349875"/>
            <a:ext cx="2400300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1400" dirty="0" err="1"/>
              <a:t>Karasek</a:t>
            </a:r>
            <a:r>
              <a:rPr lang="nl-NL" sz="1400" dirty="0"/>
              <a:t> &amp; </a:t>
            </a:r>
            <a:r>
              <a:rPr lang="nl-NL" sz="1400" dirty="0" err="1" smtClean="0"/>
              <a:t>Theorell</a:t>
            </a:r>
            <a:r>
              <a:rPr lang="nl-NL" sz="1400" dirty="0" smtClean="0"/>
              <a:t> (1990)</a:t>
            </a:r>
            <a:endParaRPr lang="en-GB" sz="1400" dirty="0"/>
          </a:p>
        </p:txBody>
      </p:sp>
      <p:sp>
        <p:nvSpPr>
          <p:cNvPr id="185364" name="Text Box 20"/>
          <p:cNvSpPr txBox="1">
            <a:spLocks noChangeArrowheads="1"/>
          </p:cNvSpPr>
          <p:nvPr/>
        </p:nvSpPr>
        <p:spPr bwMode="auto">
          <a:xfrm>
            <a:off x="1646238" y="4937125"/>
            <a:ext cx="1028700" cy="357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296" tIns="41148" rIns="82296" bIns="41148">
            <a:prstTxWarp prst="textNoShape">
              <a:avLst/>
            </a:prstTxWarp>
            <a:spAutoFit/>
          </a:bodyPr>
          <a:lstStyle/>
          <a:p>
            <a:pPr defTabSz="822325">
              <a:spcBef>
                <a:spcPct val="50000"/>
              </a:spcBef>
            </a:pPr>
            <a:r>
              <a:rPr lang="nl-NL" sz="1800"/>
              <a:t>weinig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4783970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5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4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8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8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8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8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  <p:bldP spid="185347" grpId="0" animBg="1"/>
      <p:bldP spid="185348" grpId="0" animBg="1"/>
      <p:bldP spid="185349" grpId="0" animBg="1"/>
      <p:bldP spid="185350" grpId="0" autoUpdateAnimBg="0"/>
      <p:bldP spid="185351" grpId="0" autoUpdateAnimBg="0"/>
      <p:bldP spid="185352" grpId="0" autoUpdateAnimBg="0"/>
      <p:bldP spid="185353" grpId="0" autoUpdateAnimBg="0"/>
      <p:bldP spid="185354" grpId="0" autoUpdateAnimBg="0"/>
      <p:bldP spid="185355" grpId="0" autoUpdateAnimBg="0"/>
      <p:bldP spid="185356" grpId="0" autoUpdateAnimBg="0"/>
      <p:bldP spid="185357" grpId="0" autoUpdateAnimBg="0"/>
      <p:bldP spid="185358" grpId="0" autoUpdateAnimBg="0"/>
      <p:bldP spid="185359" grpId="0" animBg="1"/>
      <p:bldP spid="185360" grpId="0" animBg="1"/>
      <p:bldP spid="185361" grpId="0" autoUpdateAnimBg="0"/>
      <p:bldP spid="185362" grpId="0" autoUpdateAnimBg="0"/>
      <p:bldP spid="185363" grpId="0" autoUpdateAnimBg="0"/>
      <p:bldP spid="18536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alibri"/>
                <a:cs typeface="Calibri"/>
              </a:rPr>
              <a:t>Bevlogenheid</a:t>
            </a:r>
            <a:r>
              <a:rPr lang="nl-NL" dirty="0" smtClean="0">
                <a:latin typeface="Calibri"/>
                <a:cs typeface="Calibri"/>
              </a:rPr>
              <a:t> </a:t>
            </a:r>
            <a:r>
              <a:rPr lang="nl-NL" dirty="0" smtClean="0">
                <a:latin typeface="Calibri"/>
                <a:cs typeface="Calibri"/>
              </a:rPr>
              <a:t>in het werk</a:t>
            </a:r>
            <a:endParaRPr lang="nl-NL" dirty="0">
              <a:latin typeface="Calibri"/>
              <a:cs typeface="Calibri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199"/>
          </a:xfrm>
        </p:spPr>
        <p:txBody>
          <a:bodyPr>
            <a:normAutofit/>
          </a:bodyPr>
          <a:lstStyle/>
          <a:p>
            <a:r>
              <a:rPr lang="nl-NL" sz="3429" dirty="0" smtClean="0">
                <a:latin typeface="Calibri"/>
                <a:cs typeface="Calibri"/>
              </a:rPr>
              <a:t>Toewijding </a:t>
            </a:r>
            <a:r>
              <a:rPr lang="nl-NL" sz="3429" i="1" dirty="0" smtClean="0">
                <a:latin typeface="Calibri"/>
                <a:cs typeface="Calibri"/>
              </a:rPr>
              <a:t>(</a:t>
            </a:r>
            <a:r>
              <a:rPr lang="nl-NL" sz="3429" i="1" dirty="0" err="1" smtClean="0">
                <a:latin typeface="Calibri"/>
                <a:cs typeface="Calibri"/>
              </a:rPr>
              <a:t>Dedication</a:t>
            </a:r>
            <a:r>
              <a:rPr lang="nl-NL" sz="3429" i="1" dirty="0" smtClean="0">
                <a:latin typeface="Calibri"/>
                <a:cs typeface="Calibri"/>
              </a:rPr>
              <a:t>):</a:t>
            </a:r>
            <a:r>
              <a:rPr lang="nl-NL" sz="3429" dirty="0" smtClean="0">
                <a:latin typeface="Calibri"/>
                <a:cs typeface="Calibri"/>
              </a:rPr>
              <a:t> betekenisvol, enthousiasme, inspiratie, trots.</a:t>
            </a:r>
          </a:p>
          <a:p>
            <a:r>
              <a:rPr lang="nl-NL" sz="3429" dirty="0" smtClean="0">
                <a:latin typeface="Calibri"/>
                <a:cs typeface="Calibri"/>
              </a:rPr>
              <a:t>Opgaan in het werk </a:t>
            </a:r>
            <a:r>
              <a:rPr lang="nl-NL" sz="3429" i="1" dirty="0" smtClean="0">
                <a:latin typeface="Calibri"/>
                <a:cs typeface="Calibri"/>
              </a:rPr>
              <a:t>(</a:t>
            </a:r>
            <a:r>
              <a:rPr lang="nl-NL" sz="3429" i="1" dirty="0" err="1" smtClean="0">
                <a:latin typeface="Calibri"/>
                <a:cs typeface="Calibri"/>
              </a:rPr>
              <a:t>Absorption</a:t>
            </a:r>
            <a:r>
              <a:rPr lang="nl-NL" sz="3429" i="1" dirty="0" smtClean="0">
                <a:latin typeface="Calibri"/>
                <a:cs typeface="Calibri"/>
              </a:rPr>
              <a:t>):</a:t>
            </a:r>
            <a:r>
              <a:rPr lang="nl-NL" sz="3429" dirty="0" smtClean="0">
                <a:latin typeface="Calibri"/>
                <a:cs typeface="Calibri"/>
              </a:rPr>
              <a:t> </a:t>
            </a:r>
            <a:r>
              <a:rPr lang="nl-NL" sz="3429" dirty="0" err="1" smtClean="0">
                <a:latin typeface="Calibri"/>
                <a:cs typeface="Calibri"/>
              </a:rPr>
              <a:t>flow</a:t>
            </a:r>
            <a:r>
              <a:rPr lang="nl-NL" sz="3429" dirty="0" smtClean="0">
                <a:latin typeface="Calibri"/>
                <a:cs typeface="Calibri"/>
              </a:rPr>
              <a:t>, jezelf vergeten</a:t>
            </a:r>
            <a:endParaRPr lang="nl-NL" sz="3429" i="1" dirty="0" smtClean="0">
              <a:latin typeface="Calibri"/>
              <a:cs typeface="Calibri"/>
            </a:endParaRPr>
          </a:p>
          <a:p>
            <a:r>
              <a:rPr lang="nl-NL" sz="3429" dirty="0" smtClean="0">
                <a:latin typeface="Calibri"/>
                <a:cs typeface="Calibri"/>
              </a:rPr>
              <a:t>Uitdaging </a:t>
            </a:r>
            <a:r>
              <a:rPr lang="nl-NL" sz="3429" i="1" dirty="0" smtClean="0">
                <a:latin typeface="Calibri"/>
                <a:cs typeface="Calibri"/>
              </a:rPr>
              <a:t>(</a:t>
            </a:r>
            <a:r>
              <a:rPr lang="nl-NL" sz="3429" i="1" dirty="0" err="1" smtClean="0">
                <a:latin typeface="Calibri"/>
                <a:cs typeface="Calibri"/>
              </a:rPr>
              <a:t>Challenge</a:t>
            </a:r>
            <a:r>
              <a:rPr lang="nl-NL" sz="3429" i="1" dirty="0" smtClean="0">
                <a:latin typeface="Calibri"/>
                <a:cs typeface="Calibri"/>
              </a:rPr>
              <a:t>)</a:t>
            </a:r>
            <a:r>
              <a:rPr lang="nl-NL" sz="3429" dirty="0" smtClean="0">
                <a:latin typeface="Calibri"/>
                <a:cs typeface="Calibri"/>
              </a:rPr>
              <a:t>: uitdagende, complexe taken</a:t>
            </a:r>
          </a:p>
          <a:p>
            <a:r>
              <a:rPr lang="nl-NL" sz="3429" dirty="0" smtClean="0">
                <a:latin typeface="Calibri"/>
                <a:cs typeface="Calibri"/>
              </a:rPr>
              <a:t>Plezier </a:t>
            </a:r>
            <a:r>
              <a:rPr lang="nl-NL" sz="3429" i="1" dirty="0" smtClean="0">
                <a:latin typeface="Calibri"/>
                <a:cs typeface="Calibri"/>
              </a:rPr>
              <a:t>(</a:t>
            </a:r>
            <a:r>
              <a:rPr lang="nl-NL" sz="3429" i="1" dirty="0" err="1" smtClean="0">
                <a:latin typeface="Calibri"/>
                <a:cs typeface="Calibri"/>
              </a:rPr>
              <a:t>Enjoyment</a:t>
            </a:r>
            <a:r>
              <a:rPr lang="nl-NL" sz="3429" i="1" dirty="0" smtClean="0">
                <a:latin typeface="Calibri"/>
                <a:cs typeface="Calibri"/>
              </a:rPr>
              <a:t>)</a:t>
            </a:r>
            <a:r>
              <a:rPr lang="nl-NL" sz="3429" dirty="0" smtClean="0">
                <a:latin typeface="Calibri"/>
                <a:cs typeface="Calibri"/>
              </a:rPr>
              <a:t>: nieuwsgierigheid en zelfexpressie 			</a:t>
            </a:r>
            <a:r>
              <a:rPr lang="nl-NL" sz="2000" dirty="0" smtClean="0">
                <a:latin typeface="Calibri"/>
                <a:cs typeface="Calibri"/>
              </a:rPr>
              <a:t>(</a:t>
            </a:r>
            <a:r>
              <a:rPr lang="nl-NL" sz="2000" dirty="0" err="1" smtClean="0">
                <a:latin typeface="Calibri"/>
                <a:cs typeface="Calibri"/>
              </a:rPr>
              <a:t>Schaufeli</a:t>
            </a:r>
            <a:r>
              <a:rPr lang="nl-NL" sz="2000" dirty="0" smtClean="0">
                <a:latin typeface="Calibri"/>
                <a:cs typeface="Calibri"/>
              </a:rPr>
              <a:t> &amp; Bakker, 2004)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85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7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092" y="388739"/>
            <a:ext cx="8858908" cy="5707261"/>
          </a:xfrm>
        </p:spPr>
        <p:txBody>
          <a:bodyPr>
            <a:normAutofit/>
          </a:bodyPr>
          <a:lstStyle/>
          <a:p>
            <a:pPr eaLnBrk="1" hangingPunct="1"/>
            <a:r>
              <a:rPr lang="nl-NL" sz="3600" dirty="0" smtClean="0">
                <a:latin typeface="Calibri" charset="0"/>
                <a:ea typeface="Calibri" charset="0"/>
                <a:cs typeface="Calibri" charset="0"/>
              </a:rPr>
              <a:t>Sociaal Kapitaal</a:t>
            </a:r>
          </a:p>
          <a:p>
            <a:pPr eaLnBrk="1" hangingPunct="1">
              <a:buFont typeface="Monotype Sorts" charset="2"/>
              <a:buNone/>
            </a:pPr>
            <a:endParaRPr lang="nl-NL" b="1" dirty="0" smtClean="0"/>
          </a:p>
          <a:p>
            <a:pPr eaLnBrk="1" hangingPunct="1"/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Kwaliteit van verbindingen</a:t>
            </a:r>
          </a:p>
          <a:p>
            <a:pPr eaLnBrk="1" hangingPunct="1"/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Vertrouwen, respect, integriteit, veiligheid, transparantie, gedeelde waarden</a:t>
            </a: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eaLnBrk="1" hangingPunct="1"/>
            <a:endParaRPr lang="nl-NL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GB" sz="2000" dirty="0" smtClean="0"/>
              <a:t>De Jong</a:t>
            </a:r>
            <a:r>
              <a:rPr lang="en-GB" sz="2000" dirty="0"/>
              <a:t> </a:t>
            </a:r>
            <a:r>
              <a:rPr lang="en-GB" sz="2000" dirty="0" smtClean="0"/>
              <a:t>(2010). </a:t>
            </a:r>
          </a:p>
          <a:p>
            <a:endParaRPr lang="en-GB" sz="2000" dirty="0" smtClean="0"/>
          </a:p>
          <a:p>
            <a:r>
              <a:rPr lang="en-US" sz="2000" dirty="0"/>
              <a:t>Kessels, J.W.M., Verdonschot, S, &amp; De Jong, </a:t>
            </a:r>
            <a:r>
              <a:rPr lang="en-US" sz="2000" dirty="0" err="1"/>
              <a:t>Tj</a:t>
            </a:r>
            <a:r>
              <a:rPr lang="en-US" sz="2000" dirty="0"/>
              <a:t>. (</a:t>
            </a:r>
            <a:r>
              <a:rPr lang="en-US" sz="2000" dirty="0" smtClean="0"/>
              <a:t>2011</a:t>
            </a:r>
            <a:endParaRPr lang="en-GB" sz="2000" dirty="0" smtClean="0"/>
          </a:p>
          <a:p>
            <a:endParaRPr lang="en-US" sz="2000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324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50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0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0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09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n-GB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GB" dirty="0" err="1" smtClean="0">
                <a:latin typeface="Calibri" charset="0"/>
                <a:ea typeface="Calibri" charset="0"/>
                <a:cs typeface="Calibri" charset="0"/>
              </a:rPr>
              <a:t>Ontwerp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ea typeface="Calibri" charset="0"/>
                <a:cs typeface="Calibri" charset="0"/>
              </a:rPr>
              <a:t>Principes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n-GB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GB" dirty="0" err="1" smtClean="0">
                <a:latin typeface="Calibri" charset="0"/>
                <a:ea typeface="Calibri" charset="0"/>
                <a:cs typeface="Calibri" charset="0"/>
              </a:rPr>
              <a:t>voor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ea typeface="Calibri" charset="0"/>
                <a:cs typeface="Calibri" charset="0"/>
              </a:rPr>
              <a:t>innovatieve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teams</a:t>
            </a:r>
            <a:br>
              <a:rPr lang="en-GB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(1)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buNone/>
            </a:pPr>
            <a:endParaRPr lang="en-GB" sz="2400" dirty="0" smtClean="0"/>
          </a:p>
          <a:p>
            <a:pPr marL="514350" indent="-514350" eaLnBrk="1" hangingPunct="1">
              <a:buFontTx/>
              <a:buAutoNum type="arabicPeriod"/>
            </a:pPr>
            <a:endParaRPr lang="en-GB" sz="2400" dirty="0" smtClean="0"/>
          </a:p>
          <a:p>
            <a:pPr marL="514350" indent="-514350" eaLnBrk="1" hangingPunct="1">
              <a:buFontTx/>
              <a:buAutoNum type="arabicPeriod"/>
            </a:pPr>
            <a:endParaRPr lang="en-GB" sz="2400" dirty="0" smtClean="0"/>
          </a:p>
          <a:p>
            <a:pPr marL="514350" indent="-514350" eaLnBrk="1" hangingPunct="1">
              <a:buFontTx/>
              <a:buAutoNum type="arabicPeriod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Initiator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Urgente en intrigerende vraag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Persoonlijke motivatie, passie en engagement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Bouwen op kracht: </a:t>
            </a:r>
            <a:r>
              <a:rPr lang="nl-NL" sz="2800" dirty="0" err="1" smtClean="0">
                <a:latin typeface="Calibri" charset="0"/>
                <a:ea typeface="Calibri" charset="0"/>
                <a:cs typeface="Calibri" charset="0"/>
              </a:rPr>
              <a:t>positive</a:t>
            </a: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nl-NL" sz="2800" dirty="0" err="1" smtClean="0">
                <a:latin typeface="Calibri" charset="0"/>
                <a:ea typeface="Calibri" charset="0"/>
                <a:cs typeface="Calibri" charset="0"/>
              </a:rPr>
              <a:t>psychology</a:t>
            </a:r>
            <a:endParaRPr lang="nl-NL" sz="2800" dirty="0" smtClean="0">
              <a:latin typeface="Calibri" charset="0"/>
              <a:ea typeface="Calibri" charset="0"/>
              <a:cs typeface="Calibri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Ondersteun de ontwikkeling van nieuwe bekwaamheden</a:t>
            </a:r>
            <a:endParaRPr lang="nl-NL" sz="2400" dirty="0" smtClean="0"/>
          </a:p>
          <a:p>
            <a:pPr marL="514350" indent="-514350" eaLnBrk="1" hangingPunct="1">
              <a:buFont typeface="Wingdings" charset="2"/>
              <a:buNone/>
            </a:pPr>
            <a:r>
              <a:rPr lang="en-GB" sz="1200" dirty="0" smtClean="0"/>
              <a:t>				(</a:t>
            </a:r>
            <a:r>
              <a:rPr lang="en-GB" sz="1200" dirty="0" err="1" smtClean="0"/>
              <a:t>Verdonschot</a:t>
            </a:r>
            <a:r>
              <a:rPr lang="en-GB" sz="1200" dirty="0" smtClean="0"/>
              <a:t>, 2009, De </a:t>
            </a:r>
            <a:r>
              <a:rPr lang="en-GB" sz="1200" dirty="0" err="1" smtClean="0"/>
              <a:t>Jong</a:t>
            </a:r>
            <a:r>
              <a:rPr lang="en-GB" sz="1200" dirty="0" smtClean="0"/>
              <a:t>, 2010)</a:t>
            </a:r>
          </a:p>
          <a:p>
            <a:pPr marL="514350" indent="-514350" eaLnBrk="1" hangingPunct="1">
              <a:buFont typeface="Wingdings" charset="2"/>
              <a:buNone/>
            </a:pPr>
            <a:endParaRPr lang="en-GB" dirty="0" smtClean="0"/>
          </a:p>
          <a:p>
            <a:pPr marL="514350" indent="-514350" eaLnBrk="1" hangingPunct="1">
              <a:buFont typeface="Wingdings" charset="2"/>
              <a:buChar char="§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86513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69744" y="262032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dirty="0" smtClean="0">
                <a:latin typeface="Calibri"/>
                <a:cs typeface="Calibri"/>
              </a:rPr>
              <a:t/>
            </a:r>
            <a:br>
              <a:rPr lang="nl-NL" dirty="0" smtClean="0">
                <a:latin typeface="Calibri"/>
                <a:cs typeface="Calibri"/>
              </a:rPr>
            </a:br>
            <a:r>
              <a:rPr lang="nl-NL" dirty="0" smtClean="0">
                <a:latin typeface="Calibri"/>
                <a:cs typeface="Calibri"/>
              </a:rPr>
              <a:t>Ontwerp Principes voor innovatieve teams  (2)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GB" sz="2400" dirty="0" smtClean="0"/>
          </a:p>
          <a:p>
            <a:pPr marL="514350" indent="-514350" eaLnBrk="1" hangingPunct="1">
              <a:buFont typeface="Arial Narrow" charset="0"/>
              <a:buAutoNum type="arabicPeriod" startAt="6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Creëer samen iets nieuws – stop met praten</a:t>
            </a:r>
          </a:p>
          <a:p>
            <a:pPr marL="514350" indent="-514350" eaLnBrk="1" hangingPunct="1">
              <a:buFont typeface="Arial Narrow" charset="0"/>
              <a:buAutoNum type="arabicPeriod" startAt="6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Verbind verschillende werelden en disciplines (</a:t>
            </a:r>
            <a:r>
              <a:rPr lang="nl-NL" sz="2800" dirty="0" err="1" smtClean="0">
                <a:latin typeface="Calibri" charset="0"/>
                <a:ea typeface="Calibri" charset="0"/>
                <a:cs typeface="Calibri" charset="0"/>
              </a:rPr>
              <a:t>linking</a:t>
            </a: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marL="514350" indent="-514350" eaLnBrk="1" hangingPunct="1">
              <a:buFont typeface="Arial Narrow" charset="0"/>
              <a:buAutoNum type="arabicPeriod" startAt="6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Aandacht voor interactie processen</a:t>
            </a:r>
          </a:p>
          <a:p>
            <a:pPr marL="514350" indent="-514350" eaLnBrk="1" hangingPunct="1">
              <a:buFont typeface="Arial Narrow" charset="0"/>
              <a:buAutoNum type="arabicPeriod" startAt="6"/>
            </a:pPr>
            <a:r>
              <a:rPr lang="nl-NL" sz="2800" dirty="0" smtClean="0">
                <a:latin typeface="Calibri" charset="0"/>
                <a:ea typeface="Calibri" charset="0"/>
                <a:cs typeface="Calibri" charset="0"/>
              </a:rPr>
              <a:t>Werken vanuit wederzijdse aantrekkelijkheid</a:t>
            </a:r>
          </a:p>
          <a:p>
            <a:pPr marL="514350" indent="-514350" eaLnBrk="1" hangingPunct="1">
              <a:buFontTx/>
              <a:buNone/>
            </a:pPr>
            <a:endParaRPr lang="en-GB" dirty="0" smtClean="0"/>
          </a:p>
          <a:p>
            <a:pPr marL="514350" indent="-514350" eaLnBrk="1" hangingPunct="1">
              <a:buFont typeface="Wingdings" charset="2"/>
              <a:buNone/>
            </a:pPr>
            <a:r>
              <a:rPr lang="en-GB" sz="1800" dirty="0" smtClean="0"/>
              <a:t>				(</a:t>
            </a:r>
            <a:r>
              <a:rPr lang="en-GB" sz="1800" dirty="0" err="1" smtClean="0"/>
              <a:t>Verdonschot</a:t>
            </a:r>
            <a:r>
              <a:rPr lang="en-GB" sz="1800" dirty="0" smtClean="0"/>
              <a:t>, 2009, de </a:t>
            </a:r>
            <a:r>
              <a:rPr lang="en-GB" sz="1800" dirty="0" err="1" smtClean="0"/>
              <a:t>Jong</a:t>
            </a:r>
            <a:r>
              <a:rPr lang="en-GB" sz="1800" dirty="0" smtClean="0"/>
              <a:t>, 2010)</a:t>
            </a:r>
          </a:p>
          <a:p>
            <a:pPr marL="514350" indent="-514350" eaLnBrk="1" hangingPunct="1">
              <a:buFont typeface="Arial Narrow" charset="0"/>
              <a:buAutoNum type="arabicPeriod" startAt="6"/>
            </a:pPr>
            <a:endParaRPr lang="en-GB" dirty="0" smtClean="0"/>
          </a:p>
          <a:p>
            <a:pPr marL="514350" indent="-514350" eaLnBrk="1" hangingPunct="1">
              <a:buFont typeface="Arial Narrow" charset="0"/>
              <a:buAutoNum type="arabicPeriod" startAt="6"/>
            </a:pPr>
            <a:endParaRPr lang="en-GB" dirty="0" smtClean="0"/>
          </a:p>
          <a:p>
            <a:pPr marL="514350" indent="-514350" eaLnBrk="1" hangingPunct="1">
              <a:buFont typeface="Arial Narrow" charset="0"/>
              <a:buAutoNum type="arabicPeriod" startAt="6"/>
            </a:pPr>
            <a:endParaRPr lang="en-GB" dirty="0" smtClean="0"/>
          </a:p>
          <a:p>
            <a:pPr marL="514350" indent="-514350" eaLnBrk="1" hangingPunct="1">
              <a:buFont typeface="Arial Narrow" charset="0"/>
              <a:buAutoNum type="arabicPeriod" startAt="6"/>
            </a:pPr>
            <a:endParaRPr lang="en-GB" dirty="0" smtClean="0"/>
          </a:p>
          <a:p>
            <a:pPr marL="514350" indent="-514350" eaLnBrk="1" hangingPunct="1">
              <a:buFont typeface="Arial Narrow" charset="0"/>
              <a:buAutoNum type="arabicPeriod" startAt="6"/>
            </a:pPr>
            <a:endParaRPr lang="en-GB" dirty="0" smtClean="0"/>
          </a:p>
          <a:p>
            <a:pPr marL="514350" indent="-514350" eaLnBrk="1" hangingPunct="1">
              <a:buFont typeface="Arial Narrow" charset="0"/>
              <a:buAutoNum type="arabicPeriod" startAt="6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6657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latin typeface="Calibri"/>
                <a:cs typeface="Calibri"/>
              </a:rPr>
              <a:t>Balanceren tussen</a:t>
            </a:r>
            <a:br>
              <a:rPr lang="nl-NL" dirty="0" smtClean="0">
                <a:latin typeface="Calibri"/>
                <a:cs typeface="Calibri"/>
              </a:rPr>
            </a:br>
            <a:r>
              <a:rPr lang="nl-NL" dirty="0" smtClean="0">
                <a:latin typeface="Calibri"/>
                <a:cs typeface="Calibri"/>
              </a:rPr>
              <a:t>Instructie &amp; Ontwikkeling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4343400" cy="4114800"/>
          </a:xfrm>
        </p:spPr>
        <p:txBody>
          <a:bodyPr>
            <a:normAutofit fontScale="92500"/>
          </a:bodyPr>
          <a:lstStyle/>
          <a:p>
            <a:r>
              <a:rPr lang="nl-NL" sz="2600" dirty="0" smtClean="0">
                <a:latin typeface="Verdana"/>
                <a:cs typeface="Verdana"/>
              </a:rPr>
              <a:t>Performance indicatoren</a:t>
            </a:r>
            <a:endParaRPr lang="nl-NL" sz="2600" dirty="0">
              <a:latin typeface="Verdana"/>
              <a:cs typeface="Verdana"/>
            </a:endParaRPr>
          </a:p>
          <a:p>
            <a:r>
              <a:rPr lang="nl-NL" sz="2600" dirty="0">
                <a:latin typeface="Verdana"/>
                <a:cs typeface="Verdana"/>
              </a:rPr>
              <a:t>P</a:t>
            </a:r>
            <a:r>
              <a:rPr lang="nl-NL" sz="2600" dirty="0" smtClean="0">
                <a:latin typeface="Verdana"/>
                <a:cs typeface="Verdana"/>
              </a:rPr>
              <a:t>rotocollen</a:t>
            </a:r>
          </a:p>
          <a:p>
            <a:r>
              <a:rPr lang="nl-NL" sz="2600" dirty="0" smtClean="0">
                <a:latin typeface="Verdana"/>
                <a:cs typeface="Verdana"/>
              </a:rPr>
              <a:t>Materiedeskundigheid</a:t>
            </a:r>
          </a:p>
          <a:p>
            <a:r>
              <a:rPr lang="nl-NL" sz="2600" dirty="0" smtClean="0">
                <a:latin typeface="Verdana"/>
                <a:cs typeface="Verdana"/>
              </a:rPr>
              <a:t>Competentie profielen</a:t>
            </a:r>
          </a:p>
          <a:p>
            <a:r>
              <a:rPr lang="nl-NL" sz="2600" dirty="0" smtClean="0">
                <a:latin typeface="Verdana"/>
                <a:cs typeface="Verdana"/>
              </a:rPr>
              <a:t>Gap </a:t>
            </a:r>
            <a:r>
              <a:rPr lang="nl-NL" sz="2600" dirty="0" err="1" smtClean="0">
                <a:latin typeface="Verdana"/>
                <a:cs typeface="Verdana"/>
              </a:rPr>
              <a:t>analysis</a:t>
            </a:r>
            <a:r>
              <a:rPr lang="nl-NL" sz="2600" dirty="0" smtClean="0">
                <a:latin typeface="Verdana"/>
                <a:cs typeface="Verdana"/>
              </a:rPr>
              <a:t>: wat ontbreekt er</a:t>
            </a:r>
          </a:p>
          <a:p>
            <a:r>
              <a:rPr lang="nl-NL" sz="2600" dirty="0" smtClean="0">
                <a:latin typeface="Verdana"/>
                <a:cs typeface="Verdana"/>
              </a:rPr>
              <a:t>Toetsen en assessment</a:t>
            </a:r>
          </a:p>
          <a:p>
            <a:r>
              <a:rPr lang="nl-NL" sz="2600" dirty="0" smtClean="0">
                <a:latin typeface="Verdana"/>
                <a:cs typeface="Verdana"/>
              </a:rPr>
              <a:t>Afrekenen op prestatieafspraken</a:t>
            </a:r>
          </a:p>
          <a:p>
            <a:endParaRPr lang="en-GB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0" y="2057400"/>
            <a:ext cx="4648200" cy="4114800"/>
          </a:xfrm>
        </p:spPr>
        <p:txBody>
          <a:bodyPr>
            <a:normAutofit fontScale="92500"/>
          </a:bodyPr>
          <a:lstStyle/>
          <a:p>
            <a:r>
              <a:rPr lang="nl-NL" sz="2600" dirty="0" smtClean="0">
                <a:latin typeface="Verdana"/>
                <a:cs typeface="Verdana"/>
              </a:rPr>
              <a:t>Persoonlijke ontwikkeling</a:t>
            </a:r>
          </a:p>
          <a:p>
            <a:r>
              <a:rPr lang="nl-NL" sz="2600" dirty="0" smtClean="0">
                <a:latin typeface="Verdana"/>
                <a:cs typeface="Verdana"/>
              </a:rPr>
              <a:t>Talent en nieuwsgierigheid</a:t>
            </a:r>
          </a:p>
          <a:p>
            <a:r>
              <a:rPr lang="nl-NL" sz="2600" dirty="0" smtClean="0">
                <a:latin typeface="Verdana"/>
                <a:cs typeface="Verdana"/>
              </a:rPr>
              <a:t>Betekenisvolle activiteiten</a:t>
            </a:r>
          </a:p>
          <a:p>
            <a:r>
              <a:rPr lang="nl-NL" sz="2600" dirty="0" smtClean="0">
                <a:latin typeface="Verdana"/>
                <a:cs typeface="Verdana"/>
              </a:rPr>
              <a:t>Geloof in eigen kunnen</a:t>
            </a:r>
          </a:p>
          <a:p>
            <a:r>
              <a:rPr lang="nl-NL" sz="2600" dirty="0" smtClean="0">
                <a:latin typeface="Verdana"/>
                <a:cs typeface="Verdana"/>
              </a:rPr>
              <a:t>Waardering voor wat is</a:t>
            </a:r>
          </a:p>
          <a:p>
            <a:r>
              <a:rPr lang="nl-NL" sz="2600" dirty="0" smtClean="0">
                <a:latin typeface="Verdana"/>
                <a:cs typeface="Verdana"/>
              </a:rPr>
              <a:t>Samen sterk zijn</a:t>
            </a:r>
          </a:p>
          <a:p>
            <a:r>
              <a:rPr lang="nl-NL" sz="2600" dirty="0" smtClean="0">
                <a:latin typeface="Verdana"/>
                <a:cs typeface="Verdana"/>
              </a:rPr>
              <a:t>Zin in leren en onderzoeken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756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referenties</a:t>
            </a:r>
            <a:endParaRPr lang="en-GB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57200" y="1168400"/>
            <a:ext cx="8229600" cy="5422900"/>
          </a:xfrm>
        </p:spPr>
        <p:txBody>
          <a:bodyPr>
            <a:normAutofit fontScale="25000" lnSpcReduction="20000"/>
          </a:bodyPr>
          <a:lstStyle/>
          <a:p>
            <a:r>
              <a:rPr lang="nl-NL" sz="4200" u="sng" dirty="0"/>
              <a:t>Bakker, A. B., &amp; </a:t>
            </a:r>
            <a:r>
              <a:rPr lang="nl-NL" sz="4200" u="sng" dirty="0" err="1"/>
              <a:t>Schaufeli</a:t>
            </a:r>
            <a:r>
              <a:rPr lang="nl-NL" sz="4200" u="sng" dirty="0"/>
              <a:t>, W. B. (2008). </a:t>
            </a:r>
            <a:r>
              <a:rPr lang="nl-NL" sz="4200" u="sng" dirty="0" err="1"/>
              <a:t>Positive</a:t>
            </a:r>
            <a:r>
              <a:rPr lang="nl-NL" sz="4200" u="sng" dirty="0"/>
              <a:t> </a:t>
            </a:r>
            <a:r>
              <a:rPr lang="nl-NL" sz="4200" u="sng" dirty="0" err="1"/>
              <a:t>organizational</a:t>
            </a:r>
            <a:r>
              <a:rPr lang="nl-NL" sz="4200" u="sng" dirty="0"/>
              <a:t> </a:t>
            </a:r>
            <a:r>
              <a:rPr lang="nl-NL" sz="4200" u="sng" dirty="0" err="1"/>
              <a:t>behavior</a:t>
            </a:r>
            <a:r>
              <a:rPr lang="nl-NL" sz="4200" u="sng" dirty="0"/>
              <a:t>: </a:t>
            </a:r>
            <a:r>
              <a:rPr lang="nl-NL" sz="4200" u="sng" dirty="0" err="1"/>
              <a:t>engaged</a:t>
            </a:r>
            <a:r>
              <a:rPr lang="nl-NL" sz="4200" u="sng" dirty="0"/>
              <a:t> employees in </a:t>
            </a:r>
            <a:r>
              <a:rPr lang="nl-NL" sz="4200" u="sng" dirty="0" err="1"/>
              <a:t>flourishing</a:t>
            </a:r>
            <a:r>
              <a:rPr lang="nl-NL" sz="4200" u="sng" dirty="0"/>
              <a:t> </a:t>
            </a:r>
            <a:r>
              <a:rPr lang="nl-NL" sz="4200" u="sng" dirty="0" err="1"/>
              <a:t>organizations</a:t>
            </a:r>
            <a:r>
              <a:rPr lang="nl-NL" sz="4200" u="sng" dirty="0"/>
              <a:t>. </a:t>
            </a:r>
            <a:r>
              <a:rPr lang="nl-NL" sz="4200" i="1" u="sng" dirty="0"/>
              <a:t>Journal of </a:t>
            </a:r>
            <a:r>
              <a:rPr lang="nl-NL" sz="4200" i="1" u="sng" dirty="0" err="1"/>
              <a:t>Organizational</a:t>
            </a:r>
            <a:r>
              <a:rPr lang="nl-NL" sz="4200" i="1" u="sng" dirty="0"/>
              <a:t> </a:t>
            </a:r>
            <a:r>
              <a:rPr lang="nl-NL" sz="4200" i="1" u="sng" dirty="0" err="1"/>
              <a:t>Behaviour</a:t>
            </a:r>
            <a:r>
              <a:rPr lang="nl-NL" sz="4200" i="1" u="sng" dirty="0"/>
              <a:t>, 29</a:t>
            </a:r>
            <a:r>
              <a:rPr lang="nl-NL" sz="4200" u="sng" dirty="0"/>
              <a:t>, 147-154. </a:t>
            </a:r>
            <a:r>
              <a:rPr lang="nl-NL" sz="4200" u="sng" dirty="0" err="1"/>
              <a:t>doi</a:t>
            </a:r>
            <a:r>
              <a:rPr lang="nl-NL" sz="4200" u="sng" dirty="0"/>
              <a:t>: 10.1002/job.515</a:t>
            </a:r>
            <a:endParaRPr lang="nl-NL" sz="4200" dirty="0"/>
          </a:p>
          <a:p>
            <a:r>
              <a:rPr lang="nl-NL" sz="4200" u="sng" dirty="0" smtClean="0"/>
              <a:t>Bush</a:t>
            </a:r>
            <a:r>
              <a:rPr lang="nl-NL" sz="4200" u="sng" dirty="0"/>
              <a:t>, T. (2011). </a:t>
            </a:r>
            <a:r>
              <a:rPr lang="nl-NL" sz="4200" i="1" u="sng" dirty="0" err="1"/>
              <a:t>Theories</a:t>
            </a:r>
            <a:r>
              <a:rPr lang="nl-NL" sz="4200" i="1" u="sng" dirty="0"/>
              <a:t> of </a:t>
            </a:r>
            <a:r>
              <a:rPr lang="nl-NL" sz="4200" i="1" u="sng" dirty="0" err="1"/>
              <a:t>Educational</a:t>
            </a:r>
            <a:r>
              <a:rPr lang="nl-NL" sz="4200" i="1" u="sng" dirty="0"/>
              <a:t> </a:t>
            </a:r>
            <a:r>
              <a:rPr lang="nl-NL" sz="4200" i="1" u="sng" dirty="0" err="1"/>
              <a:t>Leadership</a:t>
            </a:r>
            <a:r>
              <a:rPr lang="nl-NL" sz="4200" i="1" u="sng" dirty="0"/>
              <a:t> </a:t>
            </a:r>
            <a:r>
              <a:rPr lang="nl-NL" sz="4200" i="1" u="sng" dirty="0" err="1"/>
              <a:t>and</a:t>
            </a:r>
            <a:r>
              <a:rPr lang="nl-NL" sz="4200" i="1" u="sng" dirty="0"/>
              <a:t> Management</a:t>
            </a:r>
            <a:r>
              <a:rPr lang="nl-NL" sz="4200" u="sng" dirty="0"/>
              <a:t> (</a:t>
            </a:r>
            <a:r>
              <a:rPr lang="nl-NL" sz="4200" u="sng" dirty="0" err="1"/>
              <a:t>Fourth</a:t>
            </a:r>
            <a:r>
              <a:rPr lang="nl-NL" sz="4200" u="sng" dirty="0"/>
              <a:t> ed.). London: SAGE Publications Ltd.</a:t>
            </a:r>
            <a:endParaRPr lang="nl-NL" sz="4200" dirty="0"/>
          </a:p>
          <a:p>
            <a:r>
              <a:rPr lang="nl-NL" sz="4200" u="sng" dirty="0" err="1"/>
              <a:t>Congress</a:t>
            </a:r>
            <a:r>
              <a:rPr lang="nl-NL" sz="4200" u="sng" dirty="0"/>
              <a:t> Federal </a:t>
            </a:r>
            <a:r>
              <a:rPr lang="nl-NL" sz="4200" u="sng" dirty="0" err="1"/>
              <a:t>Government</a:t>
            </a:r>
            <a:r>
              <a:rPr lang="nl-NL" sz="4200" u="sng" dirty="0"/>
              <a:t> USA. (2001). No Child </a:t>
            </a:r>
            <a:r>
              <a:rPr lang="nl-NL" sz="4200" u="sng" dirty="0" err="1"/>
              <a:t>Left</a:t>
            </a:r>
            <a:r>
              <a:rPr lang="nl-NL" sz="4200" u="sng" dirty="0"/>
              <a:t> </a:t>
            </a:r>
            <a:r>
              <a:rPr lang="nl-NL" sz="4200" u="sng" dirty="0" err="1"/>
              <a:t>Behind</a:t>
            </a:r>
            <a:r>
              <a:rPr lang="nl-NL" sz="4200" u="sng" dirty="0"/>
              <a:t> Act - Public </a:t>
            </a:r>
            <a:r>
              <a:rPr lang="nl-NL" sz="4200" u="sng" dirty="0" err="1"/>
              <a:t>Law</a:t>
            </a:r>
            <a:r>
              <a:rPr lang="nl-NL" sz="4200" u="sng" dirty="0"/>
              <a:t> 107-110 (p. 670). Washington.</a:t>
            </a:r>
            <a:endParaRPr lang="nl-NL" sz="4200" dirty="0"/>
          </a:p>
          <a:p>
            <a:r>
              <a:rPr lang="nl-NL" sz="4200" u="sng" dirty="0"/>
              <a:t>De Jong, T. (2010). </a:t>
            </a:r>
            <a:r>
              <a:rPr lang="nl-NL" sz="4200" i="1" u="sng" dirty="0" err="1"/>
              <a:t>Linking</a:t>
            </a:r>
            <a:r>
              <a:rPr lang="nl-NL" sz="4200" i="1" u="sng" dirty="0"/>
              <a:t> </a:t>
            </a:r>
            <a:r>
              <a:rPr lang="nl-NL" sz="4200" i="1" u="sng" dirty="0" err="1"/>
              <a:t>Social</a:t>
            </a:r>
            <a:r>
              <a:rPr lang="nl-NL" sz="4200" i="1" u="sng" dirty="0"/>
              <a:t> </a:t>
            </a:r>
            <a:r>
              <a:rPr lang="nl-NL" sz="4200" i="1" u="sng" dirty="0" err="1"/>
              <a:t>Capital</a:t>
            </a:r>
            <a:r>
              <a:rPr lang="nl-NL" sz="4200" i="1" u="sng" dirty="0"/>
              <a:t> </a:t>
            </a:r>
            <a:r>
              <a:rPr lang="nl-NL" sz="4200" i="1" u="sng" dirty="0" err="1"/>
              <a:t>to</a:t>
            </a:r>
            <a:r>
              <a:rPr lang="nl-NL" sz="4200" i="1" u="sng" dirty="0"/>
              <a:t> Knowledge Productivity.</a:t>
            </a:r>
            <a:r>
              <a:rPr lang="nl-NL" sz="4200" u="sng" dirty="0"/>
              <a:t> Universiteit Twente, Enschede.   </a:t>
            </a:r>
            <a:endParaRPr lang="nl-NL" sz="4200" dirty="0"/>
          </a:p>
          <a:p>
            <a:r>
              <a:rPr lang="nl-NL" sz="4200" u="sng" dirty="0" err="1"/>
              <a:t>Deci</a:t>
            </a:r>
            <a:r>
              <a:rPr lang="nl-NL" sz="4200" u="sng" dirty="0"/>
              <a:t>, E. L., &amp; Ryan, R. M. (2000). The "</a:t>
            </a:r>
            <a:r>
              <a:rPr lang="nl-NL" sz="4200" u="sng" dirty="0" err="1"/>
              <a:t>What</a:t>
            </a:r>
            <a:r>
              <a:rPr lang="nl-NL" sz="4200" u="sng" dirty="0"/>
              <a:t>" </a:t>
            </a:r>
            <a:r>
              <a:rPr lang="nl-NL" sz="4200" u="sng" dirty="0" err="1"/>
              <a:t>and</a:t>
            </a:r>
            <a:r>
              <a:rPr lang="nl-NL" sz="4200" u="sng" dirty="0"/>
              <a:t> "</a:t>
            </a:r>
            <a:r>
              <a:rPr lang="nl-NL" sz="4200" u="sng" dirty="0" err="1"/>
              <a:t>Why</a:t>
            </a:r>
            <a:r>
              <a:rPr lang="nl-NL" sz="4200" u="sng" dirty="0"/>
              <a:t>" of Goal </a:t>
            </a:r>
            <a:r>
              <a:rPr lang="nl-NL" sz="4200" u="sng" dirty="0" err="1"/>
              <a:t>Pursuits</a:t>
            </a:r>
            <a:r>
              <a:rPr lang="nl-NL" sz="4200" u="sng" dirty="0"/>
              <a:t>: Human </a:t>
            </a:r>
            <a:r>
              <a:rPr lang="nl-NL" sz="4200" u="sng" dirty="0" err="1"/>
              <a:t>Needs</a:t>
            </a:r>
            <a:r>
              <a:rPr lang="nl-NL" sz="4200" u="sng" dirty="0"/>
              <a:t> </a:t>
            </a:r>
            <a:r>
              <a:rPr lang="nl-NL" sz="4200" u="sng" dirty="0" err="1"/>
              <a:t>and</a:t>
            </a:r>
            <a:r>
              <a:rPr lang="nl-NL" sz="4200" u="sng" dirty="0"/>
              <a:t> the </a:t>
            </a:r>
            <a:r>
              <a:rPr lang="nl-NL" sz="4200" u="sng" dirty="0" err="1"/>
              <a:t>Self-Determination</a:t>
            </a:r>
            <a:r>
              <a:rPr lang="nl-NL" sz="4200" u="sng" dirty="0"/>
              <a:t> of </a:t>
            </a:r>
            <a:r>
              <a:rPr lang="nl-NL" sz="4200" u="sng" dirty="0" err="1"/>
              <a:t>Behavior</a:t>
            </a:r>
            <a:r>
              <a:rPr lang="nl-NL" sz="4200" u="sng" dirty="0"/>
              <a:t>. </a:t>
            </a:r>
            <a:r>
              <a:rPr lang="nl-NL" sz="4200" i="1" u="sng" dirty="0" err="1"/>
              <a:t>Psychological</a:t>
            </a:r>
            <a:r>
              <a:rPr lang="nl-NL" sz="4200" i="1" u="sng" dirty="0"/>
              <a:t> </a:t>
            </a:r>
            <a:r>
              <a:rPr lang="nl-NL" sz="4200" i="1" u="sng" dirty="0" err="1"/>
              <a:t>Inquiry</a:t>
            </a:r>
            <a:r>
              <a:rPr lang="nl-NL" sz="4200" i="1" u="sng" dirty="0"/>
              <a:t>, 11</a:t>
            </a:r>
            <a:r>
              <a:rPr lang="nl-NL" sz="4200" u="sng" dirty="0"/>
              <a:t>(4), 227-268. </a:t>
            </a:r>
            <a:endParaRPr lang="nl-NL" sz="4200" dirty="0"/>
          </a:p>
          <a:p>
            <a:r>
              <a:rPr lang="nl-NL" sz="4200" u="sng" dirty="0" err="1"/>
              <a:t>DeRue</a:t>
            </a:r>
            <a:r>
              <a:rPr lang="nl-NL" sz="4200" u="sng" dirty="0"/>
              <a:t>, D. S., &amp; </a:t>
            </a:r>
            <a:r>
              <a:rPr lang="nl-NL" sz="4200" u="sng" dirty="0" err="1"/>
              <a:t>Ashford</a:t>
            </a:r>
            <a:r>
              <a:rPr lang="nl-NL" sz="4200" u="sng" dirty="0"/>
              <a:t>, S. J. (2010). </a:t>
            </a:r>
            <a:r>
              <a:rPr lang="nl-NL" sz="4200" u="sng" dirty="0" err="1"/>
              <a:t>Who</a:t>
            </a:r>
            <a:r>
              <a:rPr lang="nl-NL" sz="4200" u="sng" dirty="0"/>
              <a:t> </a:t>
            </a:r>
            <a:r>
              <a:rPr lang="nl-NL" sz="4200" u="sng" dirty="0" err="1"/>
              <a:t>will</a:t>
            </a:r>
            <a:r>
              <a:rPr lang="nl-NL" sz="4200" u="sng" dirty="0"/>
              <a:t> lead </a:t>
            </a:r>
            <a:r>
              <a:rPr lang="nl-NL" sz="4200" u="sng" dirty="0" err="1"/>
              <a:t>and</a:t>
            </a:r>
            <a:r>
              <a:rPr lang="nl-NL" sz="4200" u="sng" dirty="0"/>
              <a:t> </a:t>
            </a:r>
            <a:r>
              <a:rPr lang="nl-NL" sz="4200" u="sng" dirty="0" err="1"/>
              <a:t>who</a:t>
            </a:r>
            <a:r>
              <a:rPr lang="nl-NL" sz="4200" u="sng" dirty="0"/>
              <a:t> </a:t>
            </a:r>
            <a:r>
              <a:rPr lang="nl-NL" sz="4200" u="sng" dirty="0" err="1"/>
              <a:t>will</a:t>
            </a:r>
            <a:r>
              <a:rPr lang="nl-NL" sz="4200" u="sng" dirty="0"/>
              <a:t> follow? A </a:t>
            </a:r>
            <a:r>
              <a:rPr lang="nl-NL" sz="4200" u="sng" dirty="0" err="1"/>
              <a:t>social</a:t>
            </a:r>
            <a:r>
              <a:rPr lang="nl-NL" sz="4200" u="sng" dirty="0"/>
              <a:t> </a:t>
            </a:r>
            <a:r>
              <a:rPr lang="nl-NL" sz="4200" u="sng" dirty="0" err="1"/>
              <a:t>process</a:t>
            </a:r>
            <a:r>
              <a:rPr lang="nl-NL" sz="4200" u="sng" dirty="0"/>
              <a:t> of </a:t>
            </a:r>
            <a:r>
              <a:rPr lang="nl-NL" sz="4200" u="sng" dirty="0" err="1"/>
              <a:t>leadership</a:t>
            </a:r>
            <a:r>
              <a:rPr lang="nl-NL" sz="4200" u="sng" dirty="0"/>
              <a:t> </a:t>
            </a:r>
            <a:r>
              <a:rPr lang="nl-NL" sz="4200" u="sng" dirty="0" err="1"/>
              <a:t>identity</a:t>
            </a:r>
            <a:r>
              <a:rPr lang="nl-NL" sz="4200" u="sng" dirty="0"/>
              <a:t> </a:t>
            </a:r>
            <a:r>
              <a:rPr lang="nl-NL" sz="4200" u="sng" dirty="0" err="1"/>
              <a:t>construction</a:t>
            </a:r>
            <a:r>
              <a:rPr lang="nl-NL" sz="4200" u="sng" dirty="0"/>
              <a:t> in </a:t>
            </a:r>
            <a:r>
              <a:rPr lang="nl-NL" sz="4200" u="sng" dirty="0" err="1"/>
              <a:t>organizations</a:t>
            </a:r>
            <a:r>
              <a:rPr lang="nl-NL" sz="4200" u="sng" dirty="0"/>
              <a:t>. </a:t>
            </a:r>
            <a:r>
              <a:rPr lang="nl-NL" sz="4200" i="1" u="sng" dirty="0"/>
              <a:t>Academy of Management Review, 35</a:t>
            </a:r>
            <a:r>
              <a:rPr lang="nl-NL" sz="4200" u="sng" dirty="0"/>
              <a:t>(4), 627-647. </a:t>
            </a:r>
            <a:endParaRPr lang="nl-NL" sz="4200" dirty="0"/>
          </a:p>
          <a:p>
            <a:r>
              <a:rPr lang="nl-NL" sz="4200" u="sng" dirty="0" err="1" smtClean="0"/>
              <a:t>Fullan</a:t>
            </a:r>
            <a:r>
              <a:rPr lang="nl-NL" sz="4200" u="sng" dirty="0"/>
              <a:t>, M. (2005). </a:t>
            </a:r>
            <a:r>
              <a:rPr lang="nl-NL" sz="4200" i="1" u="sng" dirty="0" err="1"/>
              <a:t>Leadership</a:t>
            </a:r>
            <a:r>
              <a:rPr lang="nl-NL" sz="4200" i="1" u="sng" dirty="0"/>
              <a:t> &amp; </a:t>
            </a:r>
            <a:r>
              <a:rPr lang="nl-NL" sz="4200" i="1" u="sng" dirty="0" err="1"/>
              <a:t>sustainability</a:t>
            </a:r>
            <a:r>
              <a:rPr lang="nl-NL" sz="4200" i="1" u="sng" dirty="0"/>
              <a:t>. System </a:t>
            </a:r>
            <a:r>
              <a:rPr lang="nl-NL" sz="4200" i="1" u="sng" dirty="0" err="1"/>
              <a:t>thinkers</a:t>
            </a:r>
            <a:r>
              <a:rPr lang="nl-NL" sz="4200" i="1" u="sng" dirty="0"/>
              <a:t> in action</a:t>
            </a:r>
            <a:r>
              <a:rPr lang="nl-NL" sz="4200" u="sng" dirty="0"/>
              <a:t>. Thousand Oaks: </a:t>
            </a:r>
            <a:r>
              <a:rPr lang="nl-NL" sz="4200" u="sng" dirty="0" err="1"/>
              <a:t>Corwin</a:t>
            </a:r>
            <a:r>
              <a:rPr lang="nl-NL" sz="4200" u="sng" dirty="0"/>
              <a:t> Press.</a:t>
            </a:r>
            <a:endParaRPr lang="nl-NL" sz="4200" dirty="0"/>
          </a:p>
          <a:p>
            <a:r>
              <a:rPr lang="nl-NL" sz="4200" u="sng" dirty="0"/>
              <a:t>Harrison, R., &amp; Kessels, J. W. M. (2004). </a:t>
            </a:r>
            <a:r>
              <a:rPr lang="nl-NL" sz="4200" i="1" u="sng" dirty="0"/>
              <a:t>Human Resource Development in a </a:t>
            </a:r>
            <a:r>
              <a:rPr lang="nl-NL" sz="4200" i="1" u="sng" dirty="0" err="1"/>
              <a:t>knowledge</a:t>
            </a:r>
            <a:r>
              <a:rPr lang="nl-NL" sz="4200" i="1" u="sng" dirty="0"/>
              <a:t> </a:t>
            </a:r>
            <a:r>
              <a:rPr lang="nl-NL" sz="4200" i="1" u="sng" dirty="0" err="1"/>
              <a:t>economy</a:t>
            </a:r>
            <a:r>
              <a:rPr lang="nl-NL" sz="4200" i="1" u="sng" dirty="0"/>
              <a:t>. An </a:t>
            </a:r>
            <a:r>
              <a:rPr lang="nl-NL" sz="4200" i="1" u="sng" dirty="0" err="1"/>
              <a:t>organizational</a:t>
            </a:r>
            <a:r>
              <a:rPr lang="nl-NL" sz="4200" i="1" u="sng" dirty="0"/>
              <a:t> view</a:t>
            </a:r>
            <a:r>
              <a:rPr lang="nl-NL" sz="4200" u="sng" dirty="0"/>
              <a:t>. Hampshire – New York: </a:t>
            </a:r>
            <a:r>
              <a:rPr lang="nl-NL" sz="4200" u="sng" dirty="0" err="1"/>
              <a:t>Palgrave</a:t>
            </a:r>
            <a:r>
              <a:rPr lang="nl-NL" sz="4200" u="sng" dirty="0"/>
              <a:t> </a:t>
            </a:r>
            <a:r>
              <a:rPr lang="nl-NL" sz="4200" u="sng" dirty="0" err="1"/>
              <a:t>Macmilla</a:t>
            </a:r>
            <a:r>
              <a:rPr lang="nl-NL" sz="4200" u="sng" dirty="0"/>
              <a:t>.</a:t>
            </a:r>
            <a:endParaRPr lang="nl-NL" sz="4200" dirty="0"/>
          </a:p>
          <a:p>
            <a:r>
              <a:rPr lang="nl-NL" sz="4200" u="sng" dirty="0"/>
              <a:t>Hemelrijk, C., &amp; </a:t>
            </a:r>
            <a:r>
              <a:rPr lang="nl-NL" sz="4200" u="sng" dirty="0" err="1"/>
              <a:t>Hildenbrandt</a:t>
            </a:r>
            <a:r>
              <a:rPr lang="nl-NL" sz="4200" u="sng" dirty="0"/>
              <a:t>, H. (2011, 5 August 2011). De magie van een spreeuwenzwerm.  </a:t>
            </a:r>
            <a:r>
              <a:rPr lang="nl-NL" sz="4200" u="sng" dirty="0" err="1"/>
              <a:t>Retrieved</a:t>
            </a:r>
            <a:r>
              <a:rPr lang="nl-NL" sz="4200" u="sng" dirty="0"/>
              <a:t> </a:t>
            </a:r>
            <a:r>
              <a:rPr lang="nl-NL" sz="4200" u="sng" dirty="0" err="1"/>
              <a:t>from</a:t>
            </a:r>
            <a:r>
              <a:rPr lang="nl-NL" sz="4200" u="sng" dirty="0"/>
              <a:t> </a:t>
            </a:r>
            <a:r>
              <a:rPr lang="nl-NL" sz="4200" u="sng" dirty="0">
                <a:hlinkClick r:id="rId2"/>
              </a:rPr>
              <a:t>http://www.kennislink.nl/publicaties/onderzoekers-doorbreken-magie-van-spreeuwenzwerm</a:t>
            </a:r>
            <a:endParaRPr lang="nl-NL" sz="4200" dirty="0"/>
          </a:p>
          <a:p>
            <a:r>
              <a:rPr lang="nl-NL" sz="4200" u="sng" dirty="0" err="1" smtClean="0"/>
              <a:t>Karasek</a:t>
            </a:r>
            <a:r>
              <a:rPr lang="nl-NL" sz="4200" u="sng" dirty="0"/>
              <a:t>, R. A., &amp; </a:t>
            </a:r>
            <a:r>
              <a:rPr lang="nl-NL" sz="4200" u="sng" dirty="0" err="1"/>
              <a:t>Theorell</a:t>
            </a:r>
            <a:r>
              <a:rPr lang="nl-NL" sz="4200" u="sng" dirty="0"/>
              <a:t>, T. (1990). </a:t>
            </a:r>
            <a:r>
              <a:rPr lang="nl-NL" sz="4200" i="1" u="sng" dirty="0" err="1"/>
              <a:t>Healthy</a:t>
            </a:r>
            <a:r>
              <a:rPr lang="nl-NL" sz="4200" i="1" u="sng" dirty="0"/>
              <a:t> </a:t>
            </a:r>
            <a:r>
              <a:rPr lang="nl-NL" sz="4200" i="1" u="sng" dirty="0" err="1"/>
              <a:t>work</a:t>
            </a:r>
            <a:r>
              <a:rPr lang="nl-NL" sz="4200" i="1" u="sng" dirty="0"/>
              <a:t>: stress, </a:t>
            </a:r>
            <a:r>
              <a:rPr lang="nl-NL" sz="4200" i="1" u="sng" dirty="0" err="1"/>
              <a:t>productivity</a:t>
            </a:r>
            <a:r>
              <a:rPr lang="nl-NL" sz="4200" i="1" u="sng" dirty="0"/>
              <a:t> </a:t>
            </a:r>
            <a:r>
              <a:rPr lang="nl-NL" sz="4200" i="1" u="sng" dirty="0" err="1"/>
              <a:t>and</a:t>
            </a:r>
            <a:r>
              <a:rPr lang="nl-NL" sz="4200" i="1" u="sng" dirty="0"/>
              <a:t> the </a:t>
            </a:r>
            <a:r>
              <a:rPr lang="nl-NL" sz="4200" i="1" u="sng" dirty="0" err="1"/>
              <a:t>reconstruction</a:t>
            </a:r>
            <a:r>
              <a:rPr lang="nl-NL" sz="4200" i="1" u="sng" dirty="0"/>
              <a:t> of </a:t>
            </a:r>
            <a:r>
              <a:rPr lang="nl-NL" sz="4200" i="1" u="sng" dirty="0" err="1"/>
              <a:t>working</a:t>
            </a:r>
            <a:r>
              <a:rPr lang="nl-NL" sz="4200" i="1" u="sng" dirty="0"/>
              <a:t> life</a:t>
            </a:r>
            <a:r>
              <a:rPr lang="nl-NL" sz="4200" u="sng" dirty="0"/>
              <a:t>. New York: Basic Books.</a:t>
            </a:r>
            <a:endParaRPr lang="nl-NL" sz="4200" dirty="0"/>
          </a:p>
          <a:p>
            <a:r>
              <a:rPr lang="nl-NL" sz="4200" u="sng" dirty="0" smtClean="0"/>
              <a:t>Kessels</a:t>
            </a:r>
            <a:r>
              <a:rPr lang="nl-NL" sz="4200" u="sng" dirty="0"/>
              <a:t>, J. W. M. (</a:t>
            </a:r>
            <a:r>
              <a:rPr lang="nl-NL" sz="4200" u="sng" dirty="0" smtClean="0"/>
              <a:t>1996)</a:t>
            </a:r>
            <a:r>
              <a:rPr lang="nl-NL" sz="4200" u="sng" dirty="0"/>
              <a:t>. </a:t>
            </a:r>
            <a:r>
              <a:rPr lang="nl-NL" sz="4200" i="1" u="sng" dirty="0"/>
              <a:t>Het Corporate Curriculum</a:t>
            </a:r>
            <a:r>
              <a:rPr lang="nl-NL" sz="4200" u="sng" dirty="0"/>
              <a:t>. Inaugurele rede, 23 februari 1996: Rijksuniversiteit Leiden.</a:t>
            </a:r>
            <a:endParaRPr lang="nl-NL" sz="4200" dirty="0"/>
          </a:p>
          <a:p>
            <a:r>
              <a:rPr lang="nl-NL" sz="4200" u="sng" dirty="0" smtClean="0"/>
              <a:t>Kessels</a:t>
            </a:r>
            <a:r>
              <a:rPr lang="nl-NL" sz="4200" u="sng" dirty="0"/>
              <a:t>, J. W. M. (2001). </a:t>
            </a:r>
            <a:r>
              <a:rPr lang="nl-NL" sz="4200" i="1" u="sng" dirty="0"/>
              <a:t>Verleiden tot kennisproductiviteit.</a:t>
            </a:r>
            <a:r>
              <a:rPr lang="nl-NL" sz="4200" u="sng" dirty="0"/>
              <a:t> </a:t>
            </a:r>
            <a:r>
              <a:rPr lang="nl-NL" sz="4200" u="sng" dirty="0" err="1"/>
              <a:t>Inaugural</a:t>
            </a:r>
            <a:r>
              <a:rPr lang="nl-NL" sz="4200" u="sng" dirty="0"/>
              <a:t> </a:t>
            </a:r>
            <a:r>
              <a:rPr lang="nl-NL" sz="4200" u="sng" dirty="0" err="1"/>
              <a:t>lecture</a:t>
            </a:r>
            <a:r>
              <a:rPr lang="nl-NL" sz="4200" u="sng" dirty="0"/>
              <a:t> </a:t>
            </a:r>
            <a:r>
              <a:rPr lang="nl-NL" sz="4200" u="sng" dirty="0" err="1"/>
              <a:t>Inaugural</a:t>
            </a:r>
            <a:r>
              <a:rPr lang="nl-NL" sz="4200" u="sng" dirty="0"/>
              <a:t> </a:t>
            </a:r>
            <a:r>
              <a:rPr lang="nl-NL" sz="4200" u="sng" dirty="0" err="1"/>
              <a:t>lecture</a:t>
            </a:r>
            <a:r>
              <a:rPr lang="nl-NL" sz="4200" u="sng" dirty="0"/>
              <a:t>, Universiteit Twente, Enschede.   </a:t>
            </a:r>
            <a:endParaRPr lang="nl-NL" sz="4200" dirty="0"/>
          </a:p>
          <a:p>
            <a:r>
              <a:rPr lang="nl-NL" sz="4200" u="sng" dirty="0"/>
              <a:t>Kessels, J. W. M., &amp; Plomp, T. (1999). A </a:t>
            </a:r>
            <a:r>
              <a:rPr lang="nl-NL" sz="4200" u="sng" dirty="0" err="1"/>
              <a:t>systematic</a:t>
            </a:r>
            <a:r>
              <a:rPr lang="nl-NL" sz="4200" u="sng" dirty="0"/>
              <a:t> </a:t>
            </a:r>
            <a:r>
              <a:rPr lang="nl-NL" sz="4200" u="sng" dirty="0" err="1"/>
              <a:t>and</a:t>
            </a:r>
            <a:r>
              <a:rPr lang="nl-NL" sz="4200" u="sng" dirty="0"/>
              <a:t> </a:t>
            </a:r>
            <a:r>
              <a:rPr lang="nl-NL" sz="4200" u="sng" dirty="0" err="1"/>
              <a:t>relational</a:t>
            </a:r>
            <a:r>
              <a:rPr lang="nl-NL" sz="4200" u="sng" dirty="0"/>
              <a:t> approach </a:t>
            </a:r>
            <a:r>
              <a:rPr lang="nl-NL" sz="4200" u="sng" dirty="0" err="1"/>
              <a:t>to</a:t>
            </a:r>
            <a:r>
              <a:rPr lang="nl-NL" sz="4200" u="sng" dirty="0"/>
              <a:t> </a:t>
            </a:r>
            <a:r>
              <a:rPr lang="nl-NL" sz="4200" u="sng" dirty="0" err="1"/>
              <a:t>obtaining</a:t>
            </a:r>
            <a:r>
              <a:rPr lang="nl-NL" sz="4200" u="sng" dirty="0"/>
              <a:t> curriculum </a:t>
            </a:r>
            <a:r>
              <a:rPr lang="nl-NL" sz="4200" u="sng" dirty="0" err="1"/>
              <a:t>consistency</a:t>
            </a:r>
            <a:r>
              <a:rPr lang="nl-NL" sz="4200" u="sng" dirty="0"/>
              <a:t> in corporate </a:t>
            </a:r>
            <a:r>
              <a:rPr lang="nl-NL" sz="4200" u="sng" dirty="0" err="1"/>
              <a:t>education</a:t>
            </a:r>
            <a:r>
              <a:rPr lang="nl-NL" sz="4200" u="sng" dirty="0"/>
              <a:t>. </a:t>
            </a:r>
            <a:r>
              <a:rPr lang="nl-NL" sz="4200" i="1" u="sng" dirty="0"/>
              <a:t>Journal of Curriculum Studies, 31</a:t>
            </a:r>
            <a:r>
              <a:rPr lang="nl-NL" sz="4200" u="sng" dirty="0"/>
              <a:t>(6), 679-709. </a:t>
            </a:r>
            <a:endParaRPr lang="nl-NL" sz="4200" dirty="0"/>
          </a:p>
          <a:p>
            <a:r>
              <a:rPr lang="nl-NL" sz="4200" u="sng" dirty="0"/>
              <a:t>Kessels, J. W. M., Verdonschot, S., &amp; Jong, T. (2011). </a:t>
            </a:r>
            <a:r>
              <a:rPr lang="nl-NL" sz="4200" u="sng" dirty="0" err="1"/>
              <a:t>Characteristics</a:t>
            </a:r>
            <a:r>
              <a:rPr lang="nl-NL" sz="4200" u="sng" dirty="0"/>
              <a:t> of </a:t>
            </a:r>
            <a:r>
              <a:rPr lang="nl-NL" sz="4200" u="sng" dirty="0" err="1"/>
              <a:t>learning</a:t>
            </a:r>
            <a:r>
              <a:rPr lang="nl-NL" sz="4200" u="sng" dirty="0"/>
              <a:t> environments </a:t>
            </a:r>
            <a:r>
              <a:rPr lang="nl-NL" sz="4200" u="sng" dirty="0" err="1"/>
              <a:t>which</a:t>
            </a:r>
            <a:r>
              <a:rPr lang="nl-NL" sz="4200" u="sng" dirty="0"/>
              <a:t> support </a:t>
            </a:r>
            <a:r>
              <a:rPr lang="nl-NL" sz="4200" u="sng" dirty="0" err="1"/>
              <a:t>knowledge</a:t>
            </a:r>
            <a:r>
              <a:rPr lang="nl-NL" sz="4200" u="sng" dirty="0"/>
              <a:t> </a:t>
            </a:r>
            <a:r>
              <a:rPr lang="nl-NL" sz="4200" u="sng" dirty="0" err="1"/>
              <a:t>productivity</a:t>
            </a:r>
            <a:r>
              <a:rPr lang="nl-NL" sz="4200" u="sng" dirty="0"/>
              <a:t> </a:t>
            </a:r>
            <a:r>
              <a:rPr lang="nl-NL" sz="4200" u="sng" dirty="0" err="1"/>
              <a:t>and</a:t>
            </a:r>
            <a:r>
              <a:rPr lang="nl-NL" sz="4200" u="sng" dirty="0"/>
              <a:t> </a:t>
            </a:r>
            <a:r>
              <a:rPr lang="nl-NL" sz="4200" u="sng" dirty="0" err="1"/>
              <a:t>which</a:t>
            </a:r>
            <a:r>
              <a:rPr lang="nl-NL" sz="4200" u="sng" dirty="0"/>
              <a:t> </a:t>
            </a:r>
            <a:r>
              <a:rPr lang="nl-NL" sz="4200" u="sng" dirty="0" err="1"/>
              <a:t>facilitate</a:t>
            </a:r>
            <a:r>
              <a:rPr lang="nl-NL" sz="4200" u="sng" dirty="0"/>
              <a:t> </a:t>
            </a:r>
            <a:r>
              <a:rPr lang="nl-NL" sz="4200" u="sng" dirty="0" err="1"/>
              <a:t>innovation</a:t>
            </a:r>
            <a:r>
              <a:rPr lang="nl-NL" sz="4200" u="sng" dirty="0"/>
              <a:t>. In IPOB (Ed.), </a:t>
            </a:r>
            <a:r>
              <a:rPr lang="nl-NL" sz="4200" i="1" u="sng" dirty="0"/>
              <a:t>The </a:t>
            </a:r>
            <a:r>
              <a:rPr lang="nl-NL" sz="4200" i="1" u="sng" dirty="0" err="1"/>
              <a:t>future</a:t>
            </a:r>
            <a:r>
              <a:rPr lang="nl-NL" sz="4200" i="1" u="sng" dirty="0"/>
              <a:t> of </a:t>
            </a:r>
            <a:r>
              <a:rPr lang="nl-NL" sz="4200" i="1" u="sng" dirty="0" err="1"/>
              <a:t>knowledge</a:t>
            </a:r>
            <a:r>
              <a:rPr lang="nl-NL" sz="4200" i="1" u="sng" dirty="0"/>
              <a:t> intensive service </a:t>
            </a:r>
            <a:r>
              <a:rPr lang="nl-NL" sz="4200" i="1" u="sng" dirty="0" err="1"/>
              <a:t>work</a:t>
            </a:r>
            <a:r>
              <a:rPr lang="nl-NL" sz="4200" i="1" u="sng" dirty="0"/>
              <a:t>. </a:t>
            </a:r>
            <a:r>
              <a:rPr lang="nl-NL" sz="4200" i="1" u="sng" dirty="0" err="1"/>
              <a:t>Theory</a:t>
            </a:r>
            <a:r>
              <a:rPr lang="nl-NL" sz="4200" i="1" u="sng" dirty="0"/>
              <a:t> </a:t>
            </a:r>
            <a:r>
              <a:rPr lang="nl-NL" sz="4200" i="1" u="sng" dirty="0" err="1"/>
              <a:t>and</a:t>
            </a:r>
            <a:r>
              <a:rPr lang="nl-NL" sz="4200" i="1" u="sng" dirty="0"/>
              <a:t> practice of managing human </a:t>
            </a:r>
            <a:r>
              <a:rPr lang="nl-NL" sz="4200" i="1" u="sng" dirty="0" err="1"/>
              <a:t>and</a:t>
            </a:r>
            <a:r>
              <a:rPr lang="nl-NL" sz="4200" i="1" u="sng" dirty="0"/>
              <a:t> </a:t>
            </a:r>
            <a:r>
              <a:rPr lang="nl-NL" sz="4200" i="1" u="sng" dirty="0" err="1"/>
              <a:t>organizational</a:t>
            </a:r>
            <a:r>
              <a:rPr lang="nl-NL" sz="4200" i="1" u="sng" dirty="0"/>
              <a:t> resources</a:t>
            </a:r>
            <a:r>
              <a:rPr lang="nl-NL" sz="4200" u="sng" dirty="0"/>
              <a:t> (pp. 221-232). </a:t>
            </a:r>
            <a:r>
              <a:rPr lang="nl-NL" sz="4200" u="sng" dirty="0" err="1"/>
              <a:t>Marburg</a:t>
            </a:r>
            <a:r>
              <a:rPr lang="nl-NL" sz="4200" u="sng" dirty="0"/>
              <a:t>: Metropolis-Verlag.</a:t>
            </a:r>
            <a:endParaRPr lang="nl-NL" sz="4200" dirty="0"/>
          </a:p>
          <a:p>
            <a:r>
              <a:rPr lang="nl-NL" sz="4200" u="sng" dirty="0" err="1"/>
              <a:t>Lakerveld</a:t>
            </a:r>
            <a:r>
              <a:rPr lang="nl-NL" sz="4200" u="sng" dirty="0"/>
              <a:t>, J. v. (2005). </a:t>
            </a:r>
            <a:r>
              <a:rPr lang="nl-NL" sz="4200" i="1" u="sng" dirty="0"/>
              <a:t>Het corporate curriculum.</a:t>
            </a:r>
            <a:r>
              <a:rPr lang="nl-NL" sz="4200" u="sng" dirty="0"/>
              <a:t> PhD, University of Twente, Enschede.   </a:t>
            </a:r>
            <a:endParaRPr lang="nl-NL" sz="4200" dirty="0"/>
          </a:p>
          <a:p>
            <a:r>
              <a:rPr lang="nl-NL" sz="4200" u="sng" dirty="0" smtClean="0"/>
              <a:t>OECD</a:t>
            </a:r>
            <a:r>
              <a:rPr lang="nl-NL" sz="4200" u="sng" dirty="0"/>
              <a:t>. (2010b). PISA 2009 </a:t>
            </a:r>
            <a:r>
              <a:rPr lang="nl-NL" sz="4200" u="sng" dirty="0" err="1"/>
              <a:t>Results</a:t>
            </a:r>
            <a:r>
              <a:rPr lang="nl-NL" sz="4200" u="sng" dirty="0"/>
              <a:t>: </a:t>
            </a:r>
            <a:r>
              <a:rPr lang="nl-NL" sz="4200" u="sng" dirty="0" err="1"/>
              <a:t>What</a:t>
            </a:r>
            <a:r>
              <a:rPr lang="nl-NL" sz="4200" u="sng" dirty="0"/>
              <a:t> </a:t>
            </a:r>
            <a:r>
              <a:rPr lang="nl-NL" sz="4200" u="sng" dirty="0" err="1"/>
              <a:t>Makes</a:t>
            </a:r>
            <a:r>
              <a:rPr lang="nl-NL" sz="4200" u="sng" dirty="0"/>
              <a:t> a School </a:t>
            </a:r>
            <a:r>
              <a:rPr lang="nl-NL" sz="4200" u="sng" dirty="0" err="1"/>
              <a:t>Successful</a:t>
            </a:r>
            <a:r>
              <a:rPr lang="nl-NL" sz="4200" u="sng" dirty="0"/>
              <a:t>? – Resources, </a:t>
            </a:r>
            <a:r>
              <a:rPr lang="nl-NL" sz="4200" u="sng" dirty="0" err="1"/>
              <a:t>Policies</a:t>
            </a:r>
            <a:r>
              <a:rPr lang="nl-NL" sz="4200" u="sng" dirty="0"/>
              <a:t> </a:t>
            </a:r>
            <a:r>
              <a:rPr lang="nl-NL" sz="4200" u="sng" dirty="0" err="1"/>
              <a:t>and</a:t>
            </a:r>
            <a:r>
              <a:rPr lang="nl-NL" sz="4200" u="sng" dirty="0"/>
              <a:t> </a:t>
            </a:r>
            <a:r>
              <a:rPr lang="nl-NL" sz="4200" u="sng" dirty="0" err="1"/>
              <a:t>Practices</a:t>
            </a:r>
            <a:r>
              <a:rPr lang="nl-NL" sz="4200" u="sng" dirty="0"/>
              <a:t> (Vol. 4). Paris: OECD.</a:t>
            </a:r>
            <a:endParaRPr lang="nl-NL" sz="4200" dirty="0"/>
          </a:p>
          <a:p>
            <a:r>
              <a:rPr lang="nl-NL" sz="4200" u="sng" dirty="0" err="1"/>
              <a:t>Sahlberg</a:t>
            </a:r>
            <a:r>
              <a:rPr lang="nl-NL" sz="4200" u="sng" dirty="0"/>
              <a:t>, P. (2012). </a:t>
            </a:r>
            <a:r>
              <a:rPr lang="nl-NL" sz="4200" i="1" u="sng" dirty="0" err="1"/>
              <a:t>Finnish</a:t>
            </a:r>
            <a:r>
              <a:rPr lang="nl-NL" sz="4200" i="1" u="sng" dirty="0"/>
              <a:t> </a:t>
            </a:r>
            <a:r>
              <a:rPr lang="nl-NL" sz="4200" i="1" u="sng" dirty="0" err="1"/>
              <a:t>Lessons</a:t>
            </a:r>
            <a:r>
              <a:rPr lang="nl-NL" sz="4200" i="1" u="sng" dirty="0"/>
              <a:t>. </a:t>
            </a:r>
            <a:r>
              <a:rPr lang="nl-NL" sz="4200" i="1" u="sng" dirty="0" err="1"/>
              <a:t>What</a:t>
            </a:r>
            <a:r>
              <a:rPr lang="nl-NL" sz="4200" i="1" u="sng" dirty="0"/>
              <a:t> </a:t>
            </a:r>
            <a:r>
              <a:rPr lang="nl-NL" sz="4200" i="1" u="sng" dirty="0" err="1"/>
              <a:t>can</a:t>
            </a:r>
            <a:r>
              <a:rPr lang="nl-NL" sz="4200" i="1" u="sng" dirty="0"/>
              <a:t> the </a:t>
            </a:r>
            <a:r>
              <a:rPr lang="nl-NL" sz="4200" i="1" u="sng" dirty="0" err="1"/>
              <a:t>world</a:t>
            </a:r>
            <a:r>
              <a:rPr lang="nl-NL" sz="4200" i="1" u="sng" dirty="0"/>
              <a:t> </a:t>
            </a:r>
            <a:r>
              <a:rPr lang="nl-NL" sz="4200" i="1" u="sng" dirty="0" err="1"/>
              <a:t>learn</a:t>
            </a:r>
            <a:r>
              <a:rPr lang="nl-NL" sz="4200" i="1" u="sng" dirty="0"/>
              <a:t> form </a:t>
            </a:r>
            <a:r>
              <a:rPr lang="nl-NL" sz="4200" i="1" u="sng" dirty="0" err="1"/>
              <a:t>educational</a:t>
            </a:r>
            <a:r>
              <a:rPr lang="nl-NL" sz="4200" i="1" u="sng" dirty="0"/>
              <a:t> change in Finland?</a:t>
            </a:r>
            <a:r>
              <a:rPr lang="nl-NL" sz="4200" u="sng" dirty="0"/>
              <a:t> : </a:t>
            </a:r>
            <a:r>
              <a:rPr lang="nl-NL" sz="4200" u="sng" dirty="0" err="1"/>
              <a:t>Teacher's</a:t>
            </a:r>
            <a:r>
              <a:rPr lang="nl-NL" sz="4200" u="sng" dirty="0"/>
              <a:t> College Press.</a:t>
            </a:r>
            <a:endParaRPr lang="nl-NL" sz="4200" dirty="0"/>
          </a:p>
          <a:p>
            <a:r>
              <a:rPr lang="nl-NL" sz="4200" u="sng" dirty="0" err="1"/>
              <a:t>Schaufeli</a:t>
            </a:r>
            <a:r>
              <a:rPr lang="nl-NL" sz="4200" u="sng" dirty="0"/>
              <a:t>, W. B., &amp; Bakker, A. B. (2004). Job </a:t>
            </a:r>
            <a:r>
              <a:rPr lang="nl-NL" sz="4200" u="sng" dirty="0" err="1"/>
              <a:t>demands</a:t>
            </a:r>
            <a:r>
              <a:rPr lang="nl-NL" sz="4200" u="sng" dirty="0"/>
              <a:t>, job resources, </a:t>
            </a:r>
            <a:r>
              <a:rPr lang="nl-NL" sz="4200" u="sng" dirty="0" err="1"/>
              <a:t>and</a:t>
            </a:r>
            <a:r>
              <a:rPr lang="nl-NL" sz="4200" u="sng" dirty="0"/>
              <a:t> </a:t>
            </a:r>
            <a:r>
              <a:rPr lang="nl-NL" sz="4200" u="sng" dirty="0" err="1"/>
              <a:t>their</a:t>
            </a:r>
            <a:r>
              <a:rPr lang="nl-NL" sz="4200" u="sng" dirty="0"/>
              <a:t> </a:t>
            </a:r>
            <a:r>
              <a:rPr lang="nl-NL" sz="4200" u="sng" dirty="0" err="1"/>
              <a:t>relationship</a:t>
            </a:r>
            <a:r>
              <a:rPr lang="nl-NL" sz="4200" u="sng" dirty="0"/>
              <a:t> </a:t>
            </a:r>
            <a:r>
              <a:rPr lang="nl-NL" sz="4200" u="sng" dirty="0" err="1"/>
              <a:t>with</a:t>
            </a:r>
            <a:r>
              <a:rPr lang="nl-NL" sz="4200" u="sng" dirty="0"/>
              <a:t> </a:t>
            </a:r>
            <a:r>
              <a:rPr lang="nl-NL" sz="4200" u="sng" dirty="0" err="1"/>
              <a:t>burnout</a:t>
            </a:r>
            <a:r>
              <a:rPr lang="nl-NL" sz="4200" u="sng" dirty="0"/>
              <a:t> </a:t>
            </a:r>
            <a:r>
              <a:rPr lang="nl-NL" sz="4200" u="sng" dirty="0" err="1"/>
              <a:t>and</a:t>
            </a:r>
            <a:r>
              <a:rPr lang="nl-NL" sz="4200" u="sng" dirty="0"/>
              <a:t> engagement: a </a:t>
            </a:r>
            <a:r>
              <a:rPr lang="nl-NL" sz="4200" u="sng" dirty="0" err="1"/>
              <a:t>multi</a:t>
            </a:r>
            <a:r>
              <a:rPr lang="nl-NL" sz="4200" u="sng" dirty="0"/>
              <a:t>-sample </a:t>
            </a:r>
            <a:r>
              <a:rPr lang="nl-NL" sz="4200" u="sng" dirty="0" err="1"/>
              <a:t>study</a:t>
            </a:r>
            <a:r>
              <a:rPr lang="nl-NL" sz="4200" u="sng" dirty="0"/>
              <a:t>. </a:t>
            </a:r>
            <a:r>
              <a:rPr lang="nl-NL" sz="4200" i="1" u="sng" dirty="0"/>
              <a:t>Journal of </a:t>
            </a:r>
            <a:r>
              <a:rPr lang="nl-NL" sz="4200" i="1" u="sng" dirty="0" err="1"/>
              <a:t>Organizational</a:t>
            </a:r>
            <a:r>
              <a:rPr lang="nl-NL" sz="4200" i="1" u="sng" dirty="0"/>
              <a:t> </a:t>
            </a:r>
            <a:r>
              <a:rPr lang="nl-NL" sz="4200" i="1" u="sng" dirty="0" err="1"/>
              <a:t>Behaviour</a:t>
            </a:r>
            <a:r>
              <a:rPr lang="nl-NL" sz="4200" i="1" u="sng" dirty="0"/>
              <a:t>, 25</a:t>
            </a:r>
            <a:r>
              <a:rPr lang="nl-NL" sz="4200" u="sng" dirty="0"/>
              <a:t>, 293-315. </a:t>
            </a:r>
            <a:r>
              <a:rPr lang="nl-NL" sz="4200" u="sng" dirty="0" err="1"/>
              <a:t>doi</a:t>
            </a:r>
            <a:r>
              <a:rPr lang="nl-NL" sz="4200" u="sng" dirty="0"/>
              <a:t>: 10.1002/job.248</a:t>
            </a:r>
            <a:endParaRPr lang="nl-NL" sz="4200" dirty="0"/>
          </a:p>
          <a:p>
            <a:r>
              <a:rPr lang="nl-NL" sz="4200" u="sng" dirty="0"/>
              <a:t>Stam, C. (2007). </a:t>
            </a:r>
            <a:r>
              <a:rPr lang="nl-NL" sz="4200" i="1" u="sng" dirty="0"/>
              <a:t>Knowledge </a:t>
            </a:r>
            <a:r>
              <a:rPr lang="nl-NL" sz="4200" i="1" u="sng" dirty="0" err="1"/>
              <a:t>productivity</a:t>
            </a:r>
            <a:r>
              <a:rPr lang="nl-NL" sz="4200" i="1" u="sng" dirty="0"/>
              <a:t>.</a:t>
            </a:r>
            <a:r>
              <a:rPr lang="nl-NL" sz="4200" u="sng" dirty="0"/>
              <a:t> PhD, University of Twente, Enschede.   </a:t>
            </a:r>
            <a:endParaRPr lang="nl-NL" sz="4200" dirty="0"/>
          </a:p>
          <a:p>
            <a:r>
              <a:rPr lang="nl-NL" sz="4200" u="sng" dirty="0" smtClean="0"/>
              <a:t>Van </a:t>
            </a:r>
            <a:r>
              <a:rPr lang="nl-NL" sz="4200" u="sng" dirty="0"/>
              <a:t>der Waals, J. K. (2001). </a:t>
            </a:r>
            <a:r>
              <a:rPr lang="nl-NL" sz="4200" i="1" u="sng" dirty="0"/>
              <a:t>Op eigen kracht. Van </a:t>
            </a:r>
            <a:r>
              <a:rPr lang="nl-NL" sz="4200" i="1" u="sng" dirty="0" err="1"/>
              <a:t>managergestuurd</a:t>
            </a:r>
            <a:r>
              <a:rPr lang="nl-NL" sz="4200" i="1" u="sng" dirty="0"/>
              <a:t> naar </a:t>
            </a:r>
            <a:r>
              <a:rPr lang="nl-NL" sz="4200" i="1" u="sng" dirty="0" err="1"/>
              <a:t>medewerkergestuurd</a:t>
            </a:r>
            <a:r>
              <a:rPr lang="nl-NL" sz="4200" i="1" u="sng" dirty="0"/>
              <a:t> opleiden en leren.</a:t>
            </a:r>
            <a:r>
              <a:rPr lang="nl-NL" sz="4200" u="sng" dirty="0"/>
              <a:t> PhD, University of Twente, Enschede.   </a:t>
            </a:r>
            <a:endParaRPr lang="nl-NL" sz="4200" dirty="0"/>
          </a:p>
          <a:p>
            <a:r>
              <a:rPr lang="nl-NL" sz="4200" u="sng" dirty="0"/>
              <a:t>Van Ginneken, J. (2009). </a:t>
            </a:r>
            <a:r>
              <a:rPr lang="nl-NL" sz="4200" i="1" u="sng" dirty="0"/>
              <a:t>De kracht van de zwerm. Zelfsturing in de organisatie</a:t>
            </a:r>
            <a:r>
              <a:rPr lang="nl-NL" sz="4200" u="sng" dirty="0"/>
              <a:t>. Amsterdam/Antwerpen: Business Contact.</a:t>
            </a:r>
            <a:endParaRPr lang="nl-NL" sz="4200" dirty="0"/>
          </a:p>
          <a:p>
            <a:r>
              <a:rPr lang="nl-NL" sz="4200" u="sng" dirty="0"/>
              <a:t>Van </a:t>
            </a:r>
            <a:r>
              <a:rPr lang="nl-NL" sz="4200" u="sng" dirty="0" err="1"/>
              <a:t>Lakerveld</a:t>
            </a:r>
            <a:r>
              <a:rPr lang="nl-NL" sz="4200" u="sng" dirty="0"/>
              <a:t>, J. A. (2005). </a:t>
            </a:r>
            <a:r>
              <a:rPr lang="nl-NL" sz="4200" i="1" u="sng" dirty="0"/>
              <a:t>Het corporate curriculum. Onderzoek naar werk-leeromstandigheden in instellingen voor zorg en welzijn.</a:t>
            </a:r>
            <a:r>
              <a:rPr lang="nl-NL" sz="4200" u="sng" dirty="0"/>
              <a:t> Universiteit Twente, Enschede.   </a:t>
            </a:r>
            <a:endParaRPr lang="nl-NL" sz="4200" dirty="0"/>
          </a:p>
          <a:p>
            <a:r>
              <a:rPr lang="nl-NL" sz="4200" u="sng" dirty="0"/>
              <a:t>Verdonschot, S. G. M. (2009). </a:t>
            </a:r>
            <a:r>
              <a:rPr lang="nl-NL" sz="4200" i="1" u="sng" dirty="0"/>
              <a:t>Learning </a:t>
            </a:r>
            <a:r>
              <a:rPr lang="nl-NL" sz="4200" i="1" u="sng" dirty="0" err="1"/>
              <a:t>to</a:t>
            </a:r>
            <a:r>
              <a:rPr lang="nl-NL" sz="4200" i="1" u="sng" dirty="0"/>
              <a:t> </a:t>
            </a:r>
            <a:r>
              <a:rPr lang="nl-NL" sz="4200" i="1" u="sng" dirty="0" err="1"/>
              <a:t>innovate</a:t>
            </a:r>
            <a:r>
              <a:rPr lang="nl-NL" sz="4200" i="1" u="sng" dirty="0"/>
              <a:t>. a series of studies </a:t>
            </a:r>
            <a:r>
              <a:rPr lang="nl-NL" sz="4200" i="1" u="sng" dirty="0" err="1"/>
              <a:t>to</a:t>
            </a:r>
            <a:r>
              <a:rPr lang="nl-NL" sz="4200" i="1" u="sng" dirty="0"/>
              <a:t> </a:t>
            </a:r>
            <a:r>
              <a:rPr lang="nl-NL" sz="4200" i="1" u="sng" dirty="0" err="1"/>
              <a:t>explore</a:t>
            </a:r>
            <a:r>
              <a:rPr lang="nl-NL" sz="4200" i="1" u="sng" dirty="0"/>
              <a:t> </a:t>
            </a:r>
            <a:r>
              <a:rPr lang="nl-NL" sz="4200" i="1" u="sng" dirty="0" err="1"/>
              <a:t>and</a:t>
            </a:r>
            <a:r>
              <a:rPr lang="nl-NL" sz="4200" i="1" u="sng" dirty="0"/>
              <a:t> </a:t>
            </a:r>
            <a:r>
              <a:rPr lang="nl-NL" sz="4200" i="1" u="sng" dirty="0" err="1"/>
              <a:t>enable</a:t>
            </a:r>
            <a:r>
              <a:rPr lang="nl-NL" sz="4200" i="1" u="sng" dirty="0"/>
              <a:t> </a:t>
            </a:r>
            <a:r>
              <a:rPr lang="nl-NL" sz="4200" i="1" u="sng" dirty="0" err="1"/>
              <a:t>learning</a:t>
            </a:r>
            <a:r>
              <a:rPr lang="nl-NL" sz="4200" i="1" u="sng" dirty="0"/>
              <a:t> in </a:t>
            </a:r>
            <a:r>
              <a:rPr lang="nl-NL" sz="4200" i="1" u="sng" dirty="0" err="1"/>
              <a:t>innovation</a:t>
            </a:r>
            <a:r>
              <a:rPr lang="nl-NL" sz="4200" i="1" u="sng" dirty="0"/>
              <a:t> </a:t>
            </a:r>
            <a:r>
              <a:rPr lang="nl-NL" sz="4200" i="1" u="sng" dirty="0" err="1"/>
              <a:t>practices</a:t>
            </a:r>
            <a:r>
              <a:rPr lang="nl-NL" sz="4200" i="1" u="sng" dirty="0"/>
              <a:t>.</a:t>
            </a:r>
            <a:r>
              <a:rPr lang="nl-NL" sz="4200" u="sng" dirty="0"/>
              <a:t>  Dissertatie, Universiteit Twente, Enschede.   </a:t>
            </a:r>
            <a:endParaRPr lang="nl-NL" sz="4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01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800" dirty="0" smtClean="0">
                <a:solidFill>
                  <a:srgbClr val="000000"/>
                </a:solidFill>
              </a:rPr>
              <a:t>Opleidingskundig Leiderschap</a:t>
            </a:r>
            <a:br>
              <a:rPr lang="nl-NL" sz="4800" dirty="0" smtClean="0">
                <a:solidFill>
                  <a:srgbClr val="000000"/>
                </a:solidFill>
              </a:rPr>
            </a:br>
            <a:r>
              <a:rPr lang="nl-NL" sz="4800" dirty="0" smtClean="0">
                <a:solidFill>
                  <a:srgbClr val="000000"/>
                </a:solidFill>
              </a:rPr>
              <a:t>een overzicht: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Dilemma’s bij leidinggeven aan </a:t>
            </a:r>
            <a:r>
              <a:rPr lang="nl-NL" dirty="0" smtClean="0"/>
              <a:t>vernieuwing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Aandacht voor leerklimaat en kennisproductiviteit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Positioneel </a:t>
            </a:r>
            <a:r>
              <a:rPr lang="nl-NL" dirty="0" smtClean="0"/>
              <a:t>leiderschap: Impliciete </a:t>
            </a:r>
            <a:r>
              <a:rPr lang="nl-NL" dirty="0" smtClean="0"/>
              <a:t>opvattingen</a:t>
            </a:r>
            <a:endParaRPr lang="nl-NL" dirty="0" smtClean="0">
              <a:solidFill>
                <a:srgbClr val="77933C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Verkenning van het gespreide leiderschap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Professionele </a:t>
            </a:r>
            <a:r>
              <a:rPr lang="nl-NL" dirty="0" smtClean="0"/>
              <a:t>ruimte: autonomie en </a:t>
            </a:r>
            <a:r>
              <a:rPr lang="nl-NL" dirty="0" smtClean="0"/>
              <a:t>sturing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4924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Arial" charset="0"/>
              </a:rPr>
              <a:t>Verleiden tot kennisproductiviteit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Monotype Sorts" charset="2"/>
              <a:buChar char="t"/>
            </a:pPr>
            <a:r>
              <a:rPr lang="nl-NL" sz="2800" dirty="0">
                <a:latin typeface="Arial" charset="0"/>
              </a:rPr>
              <a:t>Bevorderen wederzijdse aantrekkelijkheid:</a:t>
            </a:r>
          </a:p>
          <a:p>
            <a:pPr lvl="2">
              <a:lnSpc>
                <a:spcPct val="90000"/>
              </a:lnSpc>
            </a:pPr>
            <a:r>
              <a:rPr lang="nl-NL" dirty="0">
                <a:latin typeface="Arial" charset="0"/>
              </a:rPr>
              <a:t>gedeelde zorg voor een aangenaam leerklimaat</a:t>
            </a:r>
          </a:p>
          <a:p>
            <a:pPr lvl="2">
              <a:lnSpc>
                <a:spcPct val="90000"/>
              </a:lnSpc>
            </a:pPr>
            <a:r>
              <a:rPr lang="nl-NL" dirty="0">
                <a:latin typeface="Arial" charset="0"/>
              </a:rPr>
              <a:t>participatie</a:t>
            </a:r>
          </a:p>
          <a:p>
            <a:pPr lvl="2">
              <a:lnSpc>
                <a:spcPct val="90000"/>
              </a:lnSpc>
            </a:pPr>
            <a:r>
              <a:rPr lang="nl-NL" dirty="0">
                <a:latin typeface="Arial" charset="0"/>
              </a:rPr>
              <a:t>sociale context</a:t>
            </a:r>
          </a:p>
          <a:p>
            <a:pPr lvl="2">
              <a:lnSpc>
                <a:spcPct val="90000"/>
              </a:lnSpc>
              <a:buFont typeface="Monotype Sorts" charset="2"/>
              <a:buNone/>
            </a:pPr>
            <a:endParaRPr lang="nl-NL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2"/>
              <a:buChar char="t"/>
            </a:pPr>
            <a:r>
              <a:rPr lang="nl-NL" sz="2800" dirty="0">
                <a:latin typeface="Arial" charset="0"/>
              </a:rPr>
              <a:t>Op zoek naar een passie:</a:t>
            </a:r>
          </a:p>
          <a:p>
            <a:pPr lvl="2">
              <a:lnSpc>
                <a:spcPct val="90000"/>
              </a:lnSpc>
            </a:pPr>
            <a:r>
              <a:rPr lang="nl-NL" dirty="0">
                <a:latin typeface="Arial" charset="0"/>
              </a:rPr>
              <a:t>de energie uit persoonlijke gedrevenheid</a:t>
            </a:r>
          </a:p>
          <a:p>
            <a:pPr lvl="2">
              <a:lnSpc>
                <a:spcPct val="90000"/>
              </a:lnSpc>
            </a:pPr>
            <a:r>
              <a:rPr lang="nl-NL" dirty="0">
                <a:latin typeface="Arial" charset="0"/>
              </a:rPr>
              <a:t>vertrouwen in eigen bekwaamheid </a:t>
            </a:r>
          </a:p>
          <a:p>
            <a:pPr lvl="2">
              <a:lnSpc>
                <a:spcPct val="90000"/>
              </a:lnSpc>
            </a:pPr>
            <a:r>
              <a:rPr lang="nl-NL" dirty="0">
                <a:latin typeface="Arial" charset="0"/>
              </a:rPr>
              <a:t>inhoudelijke component</a:t>
            </a:r>
            <a:r>
              <a:rPr lang="nl-NL" sz="2000" dirty="0" smtClean="0">
                <a:latin typeface="Arial" charset="0"/>
              </a:rPr>
              <a:t> </a:t>
            </a:r>
            <a:endParaRPr lang="nl-NL" sz="18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nl-NL" sz="1800" dirty="0" smtClean="0">
              <a:latin typeface="Arial" charset="0"/>
            </a:endParaRPr>
          </a:p>
          <a:p>
            <a:pPr lvl="7">
              <a:lnSpc>
                <a:spcPct val="90000"/>
              </a:lnSpc>
            </a:pPr>
            <a:r>
              <a:rPr lang="nl-NL" sz="1600" dirty="0" smtClean="0">
                <a:latin typeface="Arial" charset="0"/>
              </a:rPr>
              <a:t>Kessels (2001</a:t>
            </a:r>
            <a:r>
              <a:rPr lang="nl-NL" sz="1600" dirty="0" smtClean="0">
                <a:latin typeface="Arial" charset="0"/>
              </a:rPr>
              <a:t>) Verleiden tot Kennisproductiviteit. </a:t>
            </a:r>
            <a:r>
              <a:rPr lang="nl-NL" sz="1600" dirty="0" smtClean="0">
                <a:latin typeface="Arial" charset="0"/>
              </a:rPr>
              <a:t>Inaugurele rede Enschede: Universiteit Twente</a:t>
            </a:r>
            <a:endParaRPr lang="nl-NL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1321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16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6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60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latin typeface="Arial"/>
                <a:cs typeface="Arial"/>
              </a:rPr>
              <a:t>Medewerkersgestuurd</a:t>
            </a:r>
            <a:r>
              <a:rPr lang="nl-NL" dirty="0" smtClean="0">
                <a:latin typeface="Arial"/>
                <a:cs typeface="Arial"/>
              </a:rPr>
              <a:t> Leren</a:t>
            </a:r>
            <a:endParaRPr lang="nl-NL" dirty="0">
              <a:latin typeface="Arial"/>
              <a:cs typeface="Arial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1010781" y="1600200"/>
            <a:ext cx="7676019" cy="4525963"/>
          </a:xfrm>
        </p:spPr>
        <p:txBody>
          <a:bodyPr>
            <a:normAutofit/>
          </a:bodyPr>
          <a:lstStyle/>
          <a:p>
            <a:r>
              <a:rPr lang="nl-NL" dirty="0" smtClean="0">
                <a:latin typeface="Arial"/>
                <a:cs typeface="Arial"/>
              </a:rPr>
              <a:t>Grote </a:t>
            </a:r>
            <a:r>
              <a:rPr lang="nl-NL" dirty="0" smtClean="0">
                <a:latin typeface="Arial"/>
                <a:cs typeface="Arial"/>
              </a:rPr>
              <a:t>betrokkenheid</a:t>
            </a:r>
          </a:p>
          <a:p>
            <a:r>
              <a:rPr lang="nl-NL" dirty="0" smtClean="0">
                <a:latin typeface="Arial"/>
                <a:cs typeface="Arial"/>
              </a:rPr>
              <a:t>Snelheid</a:t>
            </a:r>
          </a:p>
          <a:p>
            <a:r>
              <a:rPr lang="nl-NL" dirty="0" smtClean="0">
                <a:latin typeface="Arial"/>
                <a:cs typeface="Arial"/>
              </a:rPr>
              <a:t>Vernieuwend</a:t>
            </a:r>
          </a:p>
          <a:p>
            <a:r>
              <a:rPr lang="nl-NL" dirty="0" smtClean="0">
                <a:latin typeface="Arial"/>
                <a:cs typeface="Arial"/>
              </a:rPr>
              <a:t>Effectief</a:t>
            </a:r>
          </a:p>
          <a:p>
            <a:endParaRPr lang="nl-NL" dirty="0">
              <a:latin typeface="Arial"/>
              <a:cs typeface="Arial"/>
            </a:endParaRPr>
          </a:p>
          <a:p>
            <a:endParaRPr lang="nl-NL" dirty="0" smtClean="0">
              <a:latin typeface="Arial"/>
              <a:cs typeface="Arial"/>
            </a:endParaRPr>
          </a:p>
          <a:p>
            <a:r>
              <a:rPr lang="nl-NL" sz="2000" dirty="0" smtClean="0">
                <a:latin typeface="Arial"/>
                <a:cs typeface="Arial"/>
              </a:rPr>
              <a:t>Van der Waals (2001). </a:t>
            </a:r>
            <a:r>
              <a:rPr lang="nl-NL" sz="2000" i="1" dirty="0" smtClean="0">
                <a:latin typeface="Arial"/>
                <a:cs typeface="Arial"/>
              </a:rPr>
              <a:t>Op eigen kracht. Van </a:t>
            </a:r>
            <a:r>
              <a:rPr lang="nl-NL" sz="2000" i="1" dirty="0" err="1" smtClean="0">
                <a:latin typeface="Arial"/>
                <a:cs typeface="Arial"/>
              </a:rPr>
              <a:t>managergestuurd</a:t>
            </a:r>
            <a:r>
              <a:rPr lang="nl-NL" sz="2000" i="1" dirty="0" smtClean="0">
                <a:latin typeface="Arial"/>
                <a:cs typeface="Arial"/>
              </a:rPr>
              <a:t> naar medewerker gestuurd leren.</a:t>
            </a:r>
            <a:r>
              <a:rPr lang="nl-NL" sz="2000" dirty="0" smtClean="0">
                <a:latin typeface="Arial"/>
                <a:cs typeface="Arial"/>
              </a:rPr>
              <a:t> Enschede: Universiteit Twente</a:t>
            </a:r>
          </a:p>
          <a:p>
            <a:endParaRPr lang="nl-NL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8283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 err="1" smtClean="0"/>
              <a:t>Versterking</a:t>
            </a:r>
            <a:r>
              <a:rPr lang="en-GB" sz="4000" dirty="0" smtClean="0"/>
              <a:t> van het </a:t>
            </a:r>
            <a:r>
              <a:rPr lang="en-GB" sz="4000" dirty="0" err="1" smtClean="0"/>
              <a:t>onderwijs</a:t>
            </a:r>
            <a:r>
              <a:rPr lang="en-GB" sz="4000" dirty="0" smtClean="0"/>
              <a:t>:</a:t>
            </a:r>
            <a:br>
              <a:rPr lang="en-GB" sz="4000" dirty="0" smtClean="0"/>
            </a:br>
            <a:r>
              <a:rPr lang="en-GB" sz="4000" dirty="0" err="1" smtClean="0"/>
              <a:t>Kwaliteit</a:t>
            </a:r>
            <a:r>
              <a:rPr lang="en-GB" sz="4000" dirty="0" smtClean="0"/>
              <a:t> van de </a:t>
            </a:r>
            <a:r>
              <a:rPr lang="en-GB" sz="4000" dirty="0" err="1" smtClean="0"/>
              <a:t>leraren</a:t>
            </a:r>
            <a:endParaRPr lang="en-GB" sz="4000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57200" y="203817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err="1" smtClean="0"/>
              <a:t>Zorg</a:t>
            </a:r>
            <a:r>
              <a:rPr lang="en-GB" dirty="0" smtClean="0"/>
              <a:t> </a:t>
            </a:r>
            <a:r>
              <a:rPr lang="en-GB" dirty="0" err="1" smtClean="0"/>
              <a:t>dat</a:t>
            </a:r>
            <a:r>
              <a:rPr lang="en-GB" dirty="0" smtClean="0"/>
              <a:t> de </a:t>
            </a:r>
            <a:r>
              <a:rPr lang="en-GB" dirty="0" err="1" smtClean="0"/>
              <a:t>besten</a:t>
            </a:r>
            <a:r>
              <a:rPr lang="en-GB" dirty="0" smtClean="0"/>
              <a:t> 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generatie</a:t>
            </a:r>
            <a:r>
              <a:rPr lang="en-GB" dirty="0" smtClean="0"/>
              <a:t> </a:t>
            </a:r>
            <a:r>
              <a:rPr lang="en-GB" dirty="0" err="1" smtClean="0"/>
              <a:t>gaan</a:t>
            </a:r>
            <a:r>
              <a:rPr lang="en-GB" dirty="0" smtClean="0"/>
              <a:t> </a:t>
            </a:r>
            <a:r>
              <a:rPr lang="en-GB" dirty="0" err="1" smtClean="0"/>
              <a:t>opleiden</a:t>
            </a:r>
            <a:endParaRPr lang="en-GB" dirty="0" smtClean="0"/>
          </a:p>
          <a:p>
            <a:r>
              <a:rPr lang="en-GB" dirty="0" err="1" smtClean="0"/>
              <a:t>Een</a:t>
            </a:r>
            <a:r>
              <a:rPr lang="en-GB" dirty="0" smtClean="0"/>
              <a:t> professional word je door van </a:t>
            </a:r>
            <a:r>
              <a:rPr lang="en-GB" dirty="0" err="1" smtClean="0"/>
              <a:t>elkaar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leren</a:t>
            </a:r>
            <a:r>
              <a:rPr lang="en-GB" dirty="0" smtClean="0"/>
              <a:t> – met de </a:t>
            </a:r>
            <a:r>
              <a:rPr lang="en-GB" dirty="0" err="1" smtClean="0"/>
              <a:t>deur</a:t>
            </a:r>
            <a:r>
              <a:rPr lang="en-GB" dirty="0" smtClean="0"/>
              <a:t> open</a:t>
            </a:r>
          </a:p>
          <a:p>
            <a:r>
              <a:rPr lang="en-GB" dirty="0" err="1" smtClean="0"/>
              <a:t>Schoolleiders</a:t>
            </a:r>
            <a:r>
              <a:rPr lang="en-GB" dirty="0" smtClean="0"/>
              <a:t> </a:t>
            </a:r>
            <a:r>
              <a:rPr lang="en-GB" dirty="0" err="1" smtClean="0"/>
              <a:t>werken</a:t>
            </a:r>
            <a:r>
              <a:rPr lang="en-GB" dirty="0" smtClean="0"/>
              <a:t> </a:t>
            </a:r>
            <a:r>
              <a:rPr lang="en-GB" dirty="0" err="1" smtClean="0"/>
              <a:t>minimaal</a:t>
            </a:r>
            <a:r>
              <a:rPr lang="en-GB" dirty="0" smtClean="0"/>
              <a:t> 40% van </a:t>
            </a:r>
            <a:r>
              <a:rPr lang="en-GB" dirty="0" err="1" smtClean="0"/>
              <a:t>hun</a:t>
            </a:r>
            <a:r>
              <a:rPr lang="en-GB" dirty="0" smtClean="0"/>
              <a:t> </a:t>
            </a:r>
            <a:r>
              <a:rPr lang="en-GB" dirty="0" err="1" smtClean="0"/>
              <a:t>tijd</a:t>
            </a:r>
            <a:r>
              <a:rPr lang="en-GB" dirty="0" smtClean="0"/>
              <a:t> </a:t>
            </a:r>
            <a:r>
              <a:rPr lang="en-GB" dirty="0" err="1" smtClean="0"/>
              <a:t>samen</a:t>
            </a:r>
            <a:r>
              <a:rPr lang="en-GB" dirty="0" smtClean="0"/>
              <a:t> met </a:t>
            </a:r>
            <a:r>
              <a:rPr lang="en-GB" dirty="0" err="1" smtClean="0"/>
              <a:t>leraren</a:t>
            </a:r>
            <a:r>
              <a:rPr lang="en-GB" dirty="0" smtClean="0"/>
              <a:t> </a:t>
            </a:r>
            <a:r>
              <a:rPr lang="en-GB" dirty="0" err="1" smtClean="0"/>
              <a:t>aan</a:t>
            </a:r>
            <a:r>
              <a:rPr lang="en-GB" dirty="0" smtClean="0"/>
              <a:t> </a:t>
            </a:r>
            <a:r>
              <a:rPr lang="en-GB" dirty="0" err="1" smtClean="0"/>
              <a:t>onderwijskwaliteit</a:t>
            </a:r>
            <a:endParaRPr lang="en-GB" dirty="0" smtClean="0"/>
          </a:p>
          <a:p>
            <a:pPr marL="0" indent="0">
              <a:buNone/>
            </a:pPr>
            <a:r>
              <a:rPr lang="en-GB" sz="2800" dirty="0"/>
              <a:t>	</a:t>
            </a:r>
            <a:endParaRPr lang="en-GB" sz="2800" dirty="0" smtClean="0"/>
          </a:p>
          <a:p>
            <a:pPr lvl="4"/>
            <a:r>
              <a:rPr lang="en-GB" sz="1800" dirty="0" smtClean="0"/>
              <a:t>McKinsey (2012)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09208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5650" y="1916113"/>
            <a:ext cx="7345363" cy="3844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nl-NL" sz="2800" b="1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charset="0"/>
              </a:rPr>
              <a:t>Gespreid </a:t>
            </a:r>
          </a:p>
          <a:p>
            <a:pPr marL="0" indent="0" algn="ctr" eaLnBrk="1" hangingPunct="1">
              <a:buNone/>
            </a:pPr>
            <a:endParaRPr lang="nl-NL" sz="20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charset="0"/>
            </a:endParaRPr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827584" y="1133872"/>
            <a:ext cx="269838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Samenwerkend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 bwMode="auto">
          <a:xfrm>
            <a:off x="5868144" y="1061864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Democratisch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 bwMode="auto">
          <a:xfrm>
            <a:off x="3246309" y="2906031"/>
            <a:ext cx="3144594" cy="890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40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Leiderschap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Title 4"/>
          <p:cNvSpPr txBox="1">
            <a:spLocks/>
          </p:cNvSpPr>
          <p:nvPr/>
        </p:nvSpPr>
        <p:spPr bwMode="auto">
          <a:xfrm>
            <a:off x="6500993" y="2790056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Collegiaal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 bwMode="auto">
          <a:xfrm>
            <a:off x="4029036" y="4820880"/>
            <a:ext cx="3126432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Transformationeel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 bwMode="auto">
          <a:xfrm>
            <a:off x="395536" y="2862064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Gedeeld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Title 4"/>
          <p:cNvSpPr txBox="1">
            <a:spLocks/>
          </p:cNvSpPr>
          <p:nvPr/>
        </p:nvSpPr>
        <p:spPr bwMode="auto">
          <a:xfrm>
            <a:off x="3491880" y="260648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Dienend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153326" y="4653136"/>
            <a:ext cx="1762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solidFill>
                  <a:srgbClr val="000000"/>
                </a:solidFill>
              </a:rPr>
              <a:t>Coachend</a:t>
            </a:r>
            <a:endParaRPr lang="en-GB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8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17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nl-NL">
                <a:latin typeface="Arial" charset="0"/>
              </a:rPr>
              <a:t>Corporate Curriculum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pPr eaLnBrk="0" hangingPunct="0">
              <a:buFontTx/>
              <a:buChar char="•"/>
            </a:pPr>
            <a:r>
              <a:rPr lang="nl-NL" dirty="0">
                <a:latin typeface="Arial" charset="0"/>
              </a:rPr>
              <a:t>materiedeskundigheid</a:t>
            </a:r>
          </a:p>
          <a:p>
            <a:pPr eaLnBrk="0" hangingPunct="0">
              <a:buFontTx/>
              <a:buChar char="•"/>
            </a:pPr>
            <a:r>
              <a:rPr lang="nl-NL" dirty="0" err="1">
                <a:latin typeface="Arial" charset="0"/>
              </a:rPr>
              <a:t>probleemoplossen</a:t>
            </a:r>
            <a:endParaRPr lang="nl-NL" dirty="0">
              <a:latin typeface="Arial" charset="0"/>
            </a:endParaRPr>
          </a:p>
          <a:p>
            <a:pPr eaLnBrk="0" hangingPunct="0">
              <a:buFontTx/>
              <a:buChar char="•"/>
            </a:pPr>
            <a:r>
              <a:rPr lang="nl-NL" dirty="0">
                <a:latin typeface="Arial" charset="0"/>
              </a:rPr>
              <a:t>reflectieve vaardigheden</a:t>
            </a:r>
          </a:p>
          <a:p>
            <a:pPr eaLnBrk="0" hangingPunct="0">
              <a:buFontTx/>
              <a:buChar char="•"/>
            </a:pPr>
            <a:r>
              <a:rPr lang="nl-NL" dirty="0">
                <a:latin typeface="Arial" charset="0"/>
              </a:rPr>
              <a:t>communicatieve vaardigheden</a:t>
            </a:r>
          </a:p>
          <a:p>
            <a:pPr eaLnBrk="0" hangingPunct="0">
              <a:buFontTx/>
              <a:buChar char="•"/>
            </a:pPr>
            <a:r>
              <a:rPr lang="nl-NL" dirty="0">
                <a:latin typeface="Arial" charset="0"/>
              </a:rPr>
              <a:t>zelfregulatie van motivatie en affectie</a:t>
            </a:r>
          </a:p>
          <a:p>
            <a:pPr eaLnBrk="0" hangingPunct="0">
              <a:buFontTx/>
              <a:buChar char="•"/>
            </a:pPr>
            <a:r>
              <a:rPr lang="nl-NL" dirty="0">
                <a:latin typeface="Arial" charset="0"/>
              </a:rPr>
              <a:t>rust en stabiliteit</a:t>
            </a:r>
          </a:p>
          <a:p>
            <a:pPr eaLnBrk="0" hangingPunct="0">
              <a:buFontTx/>
              <a:buChar char="•"/>
            </a:pPr>
            <a:r>
              <a:rPr lang="nl-NL" dirty="0">
                <a:latin typeface="Arial" charset="0"/>
              </a:rPr>
              <a:t>creatieve </a:t>
            </a:r>
            <a:r>
              <a:rPr lang="nl-NL" dirty="0" smtClean="0">
                <a:latin typeface="Arial" charset="0"/>
              </a:rPr>
              <a:t>onrust</a:t>
            </a:r>
          </a:p>
          <a:p>
            <a:pPr eaLnBrk="0" hangingPunct="0">
              <a:buFontTx/>
              <a:buChar char="•"/>
            </a:pPr>
            <a:endParaRPr lang="nl-NL" dirty="0">
              <a:latin typeface="Arial" charset="0"/>
            </a:endParaRPr>
          </a:p>
          <a:p>
            <a:pPr eaLnBrk="0" hangingPunct="0">
              <a:buFontTx/>
              <a:buChar char="•"/>
            </a:pPr>
            <a:r>
              <a:rPr lang="nl-NL" sz="2200" dirty="0" smtClean="0">
                <a:latin typeface="Arial" charset="0"/>
              </a:rPr>
              <a:t>Kessels (2001); Van </a:t>
            </a:r>
            <a:r>
              <a:rPr lang="nl-NL" sz="2200" dirty="0" err="1" smtClean="0">
                <a:latin typeface="Arial" charset="0"/>
              </a:rPr>
              <a:t>Lakerveld</a:t>
            </a:r>
            <a:r>
              <a:rPr lang="nl-NL" sz="2200" dirty="0" smtClean="0">
                <a:latin typeface="Arial" charset="0"/>
              </a:rPr>
              <a:t> (2005); Stam (2007)</a:t>
            </a:r>
            <a:endParaRPr lang="nl-NL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autoUpdateAnimBg="0"/>
      <p:bldP spid="1679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Dilemma bij vernieuwen: </a:t>
            </a:r>
            <a:br>
              <a:rPr lang="nl-NL" dirty="0" smtClean="0"/>
            </a:br>
            <a:r>
              <a:rPr lang="nl-NL" dirty="0" smtClean="0"/>
              <a:t>De grenzen van het organiseren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Kennisontwikkeling vereist:</a:t>
            </a:r>
          </a:p>
          <a:p>
            <a:endParaRPr lang="nl-NL" dirty="0"/>
          </a:p>
          <a:p>
            <a:r>
              <a:rPr lang="nl-NL" dirty="0"/>
              <a:t>n</a:t>
            </a:r>
            <a:r>
              <a:rPr lang="nl-NL" dirty="0" smtClean="0"/>
              <a:t>ieuwsgierigheid</a:t>
            </a:r>
          </a:p>
          <a:p>
            <a:r>
              <a:rPr lang="nl-NL" dirty="0" smtClean="0"/>
              <a:t>betekenisvol werk </a:t>
            </a:r>
          </a:p>
          <a:p>
            <a:r>
              <a:rPr lang="nl-NL" dirty="0" smtClean="0"/>
              <a:t>passie </a:t>
            </a:r>
          </a:p>
          <a:p>
            <a:r>
              <a:rPr lang="nl-NL" dirty="0" smtClean="0"/>
              <a:t>autonomie, vrijheid en zelfsturing</a:t>
            </a:r>
          </a:p>
          <a:p>
            <a:r>
              <a:rPr lang="nl-NL" dirty="0"/>
              <a:t>z</a:t>
            </a:r>
            <a:r>
              <a:rPr lang="nl-NL" dirty="0" smtClean="0"/>
              <a:t>in in leren en onderzoek</a:t>
            </a:r>
          </a:p>
          <a:p>
            <a:r>
              <a:rPr lang="nl-NL" dirty="0"/>
              <a:t>g</a:t>
            </a:r>
            <a:r>
              <a:rPr lang="nl-NL" dirty="0" smtClean="0"/>
              <a:t>unstig leerklimaat 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81200"/>
            <a:ext cx="4495800" cy="4114800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Performance verbetering vereist:</a:t>
            </a:r>
          </a:p>
          <a:p>
            <a:endParaRPr lang="nl-NL" dirty="0" smtClean="0"/>
          </a:p>
          <a:p>
            <a:r>
              <a:rPr lang="nl-NL" dirty="0"/>
              <a:t>p</a:t>
            </a:r>
            <a:r>
              <a:rPr lang="nl-NL" dirty="0" smtClean="0"/>
              <a:t>restatieafspraken </a:t>
            </a:r>
          </a:p>
          <a:p>
            <a:r>
              <a:rPr lang="nl-NL" dirty="0"/>
              <a:t>a</a:t>
            </a:r>
            <a:r>
              <a:rPr lang="nl-NL" dirty="0" smtClean="0"/>
              <a:t>dministratieve regels</a:t>
            </a:r>
          </a:p>
          <a:p>
            <a:r>
              <a:rPr lang="nl-NL" dirty="0" smtClean="0"/>
              <a:t>centrale sturing</a:t>
            </a:r>
          </a:p>
          <a:p>
            <a:r>
              <a:rPr lang="nl-NL" dirty="0"/>
              <a:t>g</a:t>
            </a:r>
            <a:r>
              <a:rPr lang="nl-NL" dirty="0" smtClean="0"/>
              <a:t>ehoorzaamheid</a:t>
            </a:r>
          </a:p>
          <a:p>
            <a:r>
              <a:rPr lang="nl-NL" dirty="0"/>
              <a:t>k</a:t>
            </a:r>
            <a:r>
              <a:rPr lang="nl-NL" dirty="0" smtClean="0"/>
              <a:t>waliteitscontrole</a:t>
            </a:r>
          </a:p>
          <a:p>
            <a:r>
              <a:rPr lang="nl-NL" dirty="0" smtClean="0"/>
              <a:t>verantwoording</a:t>
            </a:r>
          </a:p>
          <a:p>
            <a:r>
              <a:rPr lang="nl-NL" dirty="0" smtClean="0"/>
              <a:t>accreditatie</a:t>
            </a:r>
          </a:p>
        </p:txBody>
      </p:sp>
    </p:spTree>
    <p:extLst>
      <p:ext uri="{BB962C8B-B14F-4D97-AF65-F5344CB8AC3E}">
        <p14:creationId xmlns:p14="http://schemas.microsoft.com/office/powerpoint/2010/main" val="17522258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2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8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2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4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4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4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4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alibri"/>
                <a:cs typeface="Calibri"/>
              </a:rPr>
              <a:t>Motivatie voor werk en leren</a:t>
            </a:r>
            <a:endParaRPr lang="nl-NL" dirty="0">
              <a:latin typeface="Calibri"/>
              <a:cs typeface="Calibri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40597" y="1981200"/>
            <a:ext cx="8565263" cy="4114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>
                <a:latin typeface="Calibri"/>
                <a:cs typeface="Calibri"/>
              </a:rPr>
              <a:t>Behoefte aan:</a:t>
            </a:r>
          </a:p>
          <a:p>
            <a:r>
              <a:rPr lang="nl-NL" dirty="0" smtClean="0">
                <a:latin typeface="Calibri"/>
                <a:cs typeface="Calibri"/>
              </a:rPr>
              <a:t>de ontwikkeling van bekwaamheid</a:t>
            </a:r>
          </a:p>
          <a:p>
            <a:r>
              <a:rPr lang="nl-NL" dirty="0" smtClean="0">
                <a:latin typeface="Calibri"/>
                <a:cs typeface="Calibri"/>
              </a:rPr>
              <a:t>het vergroten van autonomie</a:t>
            </a:r>
          </a:p>
          <a:p>
            <a:r>
              <a:rPr lang="nl-NL" dirty="0" smtClean="0">
                <a:latin typeface="Calibri"/>
                <a:cs typeface="Calibri"/>
              </a:rPr>
              <a:t>het versterken van verbinding</a:t>
            </a:r>
          </a:p>
          <a:p>
            <a:endParaRPr lang="nl-NL" dirty="0" smtClean="0">
              <a:latin typeface="Calibri"/>
              <a:cs typeface="Calibri"/>
            </a:endParaRPr>
          </a:p>
          <a:p>
            <a:pPr>
              <a:buNone/>
            </a:pPr>
            <a:endParaRPr lang="nl-NL" sz="2000" dirty="0" smtClean="0">
              <a:latin typeface="Calibri"/>
              <a:cs typeface="Calibri"/>
            </a:endParaRPr>
          </a:p>
          <a:p>
            <a:pPr>
              <a:buNone/>
            </a:pPr>
            <a:endParaRPr lang="nl-NL" sz="2000" dirty="0">
              <a:latin typeface="Calibri"/>
              <a:cs typeface="Calibri"/>
            </a:endParaRPr>
          </a:p>
          <a:p>
            <a:pPr>
              <a:buNone/>
            </a:pPr>
            <a:endParaRPr lang="nl-NL" sz="2000" dirty="0">
              <a:latin typeface="Calibri"/>
              <a:cs typeface="Calibri"/>
            </a:endParaRPr>
          </a:p>
          <a:p>
            <a:pPr>
              <a:buNone/>
            </a:pPr>
            <a:r>
              <a:rPr lang="nl-NL" sz="2000" dirty="0" smtClean="0">
                <a:latin typeface="Calibri"/>
                <a:cs typeface="Calibri"/>
              </a:rPr>
              <a:t>(Ryan &amp; </a:t>
            </a:r>
            <a:r>
              <a:rPr lang="nl-NL" sz="2000" dirty="0" err="1" smtClean="0">
                <a:latin typeface="Calibri"/>
                <a:cs typeface="Calibri"/>
              </a:rPr>
              <a:t>Deci</a:t>
            </a:r>
            <a:r>
              <a:rPr lang="nl-NL" sz="2000" dirty="0" smtClean="0">
                <a:latin typeface="Calibri"/>
                <a:cs typeface="Calibri"/>
              </a:rPr>
              <a:t>, 2000: </a:t>
            </a:r>
            <a:r>
              <a:rPr lang="nl-NL" sz="2000" dirty="0" err="1" smtClean="0">
                <a:latin typeface="Calibri"/>
                <a:cs typeface="Calibri"/>
              </a:rPr>
              <a:t>Self</a:t>
            </a:r>
            <a:r>
              <a:rPr lang="nl-NL" sz="2000" dirty="0" smtClean="0">
                <a:latin typeface="Calibri"/>
                <a:cs typeface="Calibri"/>
              </a:rPr>
              <a:t> </a:t>
            </a:r>
            <a:r>
              <a:rPr lang="nl-NL" sz="2000" dirty="0" err="1" smtClean="0">
                <a:latin typeface="Calibri"/>
                <a:cs typeface="Calibri"/>
              </a:rPr>
              <a:t>Determination</a:t>
            </a:r>
            <a:r>
              <a:rPr lang="nl-NL" sz="2000" dirty="0" smtClean="0">
                <a:latin typeface="Calibri"/>
                <a:cs typeface="Calibri"/>
              </a:rPr>
              <a:t> </a:t>
            </a:r>
            <a:r>
              <a:rPr lang="nl-NL" sz="2000" dirty="0" err="1" smtClean="0">
                <a:latin typeface="Calibri"/>
                <a:cs typeface="Calibri"/>
              </a:rPr>
              <a:t>Theory</a:t>
            </a:r>
            <a:r>
              <a:rPr lang="nl-NL" sz="2000" dirty="0" smtClean="0">
                <a:latin typeface="Calibri"/>
                <a:cs typeface="Calibri"/>
              </a:rPr>
              <a:t>)</a:t>
            </a:r>
            <a:endParaRPr lang="nl-NL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490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1326</Words>
  <Application>Microsoft Macintosh PowerPoint</Application>
  <PresentationFormat>Diavoorstelling (4:3)</PresentationFormat>
  <Paragraphs>186</Paragraphs>
  <Slides>16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PowerPoint-presentatie</vt:lpstr>
      <vt:lpstr>Opleidingskundig Leiderschap een overzicht:</vt:lpstr>
      <vt:lpstr>Verleiden tot kennisproductiviteit</vt:lpstr>
      <vt:lpstr>Medewerkersgestuurd Leren</vt:lpstr>
      <vt:lpstr>Versterking van het onderwijs: Kwaliteit van de leraren</vt:lpstr>
      <vt:lpstr>PowerPoint-presentatie</vt:lpstr>
      <vt:lpstr>Corporate Curriculum</vt:lpstr>
      <vt:lpstr>Dilemma bij vernieuwen:  De grenzen van het organiseren </vt:lpstr>
      <vt:lpstr>Motivatie voor werk en leren</vt:lpstr>
      <vt:lpstr>PowerPoint-presentatie</vt:lpstr>
      <vt:lpstr>Bevlogenheid in het werk</vt:lpstr>
      <vt:lpstr>PowerPoint-presentatie</vt:lpstr>
      <vt:lpstr> Ontwerp Principes voor innovatieve teams  (1)</vt:lpstr>
      <vt:lpstr> Ontwerp Principes voor innovatieve teams  (2)</vt:lpstr>
      <vt:lpstr>Balanceren tussen Instructie &amp; Ontwikkeling</vt:lpstr>
      <vt:lpstr>referenties</vt:lpstr>
    </vt:vector>
  </TitlesOfParts>
  <Company>Kessels &amp; Smit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Joseph Kessels</dc:creator>
  <cp:lastModifiedBy>Joseph Kessels</cp:lastModifiedBy>
  <cp:revision>3</cp:revision>
  <dcterms:created xsi:type="dcterms:W3CDTF">2012-12-26T13:56:47Z</dcterms:created>
  <dcterms:modified xsi:type="dcterms:W3CDTF">2012-12-26T15:56:15Z</dcterms:modified>
</cp:coreProperties>
</file>